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9" r:id="rId11"/>
    <p:sldId id="271" r:id="rId12"/>
    <p:sldId id="268" r:id="rId13"/>
    <p:sldId id="273" r:id="rId14"/>
    <p:sldId id="276" r:id="rId15"/>
    <p:sldId id="277" r:id="rId16"/>
    <p:sldId id="28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CC00CC"/>
    <a:srgbClr val="00FF00"/>
    <a:srgbClr val="FF00FF"/>
    <a:srgbClr val="3333FF"/>
    <a:srgbClr val="FF9900"/>
    <a:srgbClr val="66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72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Налоговые доходы </a:t>
            </a:r>
            <a:r>
              <a:rPr lang="ru-RU" dirty="0" smtClean="0"/>
              <a:t>2023</a:t>
            </a:r>
          </a:p>
        </c:rich>
      </c:tx>
      <c:layout>
        <c:manualLayout>
          <c:xMode val="edge"/>
          <c:yMode val="edge"/>
          <c:x val="0.40793869243468783"/>
          <c:y val="0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 2022</c:v>
                </c:pt>
              </c:strCache>
            </c:strRef>
          </c:tx>
          <c:explosion val="37"/>
          <c:dPt>
            <c:idx val="1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860B-4170-B002-9630BBD8E8F8}"/>
              </c:ext>
            </c:extLst>
          </c:dPt>
          <c:dPt>
            <c:idx val="3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60B-4170-B002-9630BBD8E8F8}"/>
              </c:ext>
            </c:extLst>
          </c:dPt>
          <c:dPt>
            <c:idx val="4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60B-4170-B002-9630BBD8E8F8}"/>
              </c:ext>
            </c:extLst>
          </c:dPt>
          <c:dLbls>
            <c:dLbl>
              <c:idx val="0"/>
              <c:layout>
                <c:manualLayout>
                  <c:x val="8.0100431992831227E-3"/>
                  <c:y val="-3.1549053104340211E-2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60B-4170-B002-9630BBD8E8F8}"/>
                </c:ext>
              </c:extLst>
            </c:dLbl>
            <c:dLbl>
              <c:idx val="1"/>
              <c:layout>
                <c:manualLayout>
                  <c:x val="-8.8574511088981844E-3"/>
                  <c:y val="6.2502260253803205E-2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60B-4170-B002-9630BBD8E8F8}"/>
                </c:ext>
              </c:extLst>
            </c:dLbl>
            <c:dLbl>
              <c:idx val="2"/>
              <c:layout>
                <c:manualLayout>
                  <c:x val="8.0142726241426796E-3"/>
                  <c:y val="0.11904067940215689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60B-4170-B002-9630BBD8E8F8}"/>
                </c:ext>
              </c:extLst>
            </c:dLbl>
            <c:dLbl>
              <c:idx val="3"/>
              <c:layout>
                <c:manualLayout>
                  <c:x val="0"/>
                  <c:y val="-0.15262417619130444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0B-4170-B002-9630BBD8E8F8}"/>
                </c:ext>
              </c:extLst>
            </c:dLbl>
            <c:dLbl>
              <c:idx val="4"/>
              <c:layout>
                <c:manualLayout>
                  <c:x val="1.9019966497492248E-2"/>
                  <c:y val="-0.2108066163813663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60B-4170-B002-9630BBD8E8F8}"/>
                </c:ext>
              </c:extLst>
            </c:dLbl>
            <c:dLbl>
              <c:idx val="5"/>
              <c:layout>
                <c:manualLayout>
                  <c:x val="2.6680347848630787E-2"/>
                  <c:y val="-6.7027934153856092E-2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60B-4170-B002-9630BBD8E8F8}"/>
                </c:ext>
              </c:extLst>
            </c:dLbl>
            <c:dLbl>
              <c:idx val="6"/>
              <c:layout>
                <c:manualLayout>
                  <c:x val="3.5351958854724752E-2"/>
                  <c:y val="-6.7034607284131104E-2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60B-4170-B002-9630BBD8E8F8}"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ЕСХН</c:v>
                </c:pt>
                <c:pt idx="2">
                  <c:v>Земельный налог</c:v>
                </c:pt>
                <c:pt idx="3">
                  <c:v>Налог на имущество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8.2000000000000003E-2</c:v>
                </c:pt>
                <c:pt idx="1">
                  <c:v>0.441</c:v>
                </c:pt>
                <c:pt idx="2">
                  <c:v>0.44800000000000001</c:v>
                </c:pt>
                <c:pt idx="3">
                  <c:v>2.7E-2</c:v>
                </c:pt>
                <c:pt idx="4">
                  <c:v>2E-3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860B-4170-B002-9630BBD8E8F8}"/>
            </c:ext>
          </c:extLst>
        </c:ser>
        <c:dLbls>
          <c:showVal val="1"/>
        </c:dLbls>
      </c:pie3DChart>
    </c:plotArea>
    <c:legend>
      <c:legendPos val="r"/>
      <c:layout/>
      <c:txPr>
        <a:bodyPr anchor="t"/>
        <a:lstStyle/>
        <a:p>
          <a:pPr>
            <a:defRPr sz="15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6.3589589373645145E-2"/>
          <c:y val="0.22197949334133427"/>
          <c:w val="0.53419909025139123"/>
          <c:h val="0.69971719888211659"/>
        </c:manualLayout>
      </c:layout>
      <c:pie3DChart>
        <c:varyColors val="1"/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65743908436681164"/>
          <c:y val="0.18633234608362542"/>
          <c:w val="0.33131706378466391"/>
          <c:h val="0.77101123320697973"/>
        </c:manualLayout>
      </c:layout>
      <c:txPr>
        <a:bodyPr anchor="t"/>
        <a:lstStyle/>
        <a:p>
          <a:pPr>
            <a:defRPr sz="11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Безвозмездные поступления </a:t>
            </a:r>
            <a:r>
              <a:rPr lang="ru-RU" dirty="0" smtClean="0"/>
              <a:t>2023</a:t>
            </a:r>
            <a:endParaRPr lang="ru-RU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 2022</c:v>
                </c:pt>
              </c:strCache>
            </c:strRef>
          </c:tx>
          <c:dPt>
            <c:idx val="0"/>
            <c:spPr>
              <a:solidFill>
                <a:srgbClr val="00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716-4D7D-B60B-81ECB3602C1E}"/>
              </c:ext>
            </c:extLst>
          </c:dPt>
          <c:dPt>
            <c:idx val="1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716-4D7D-B60B-81ECB3602C1E}"/>
              </c:ext>
            </c:extLst>
          </c:dPt>
          <c:dPt>
            <c:idx val="2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716-4D7D-B60B-81ECB3602C1E}"/>
              </c:ext>
            </c:extLst>
          </c:dPt>
          <c:dLbls>
            <c:spPr>
              <a:noFill/>
              <a:ln>
                <a:noFill/>
              </a:ln>
              <a:effectLst/>
            </c:spPr>
            <c:showPercent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дотация</c:v>
                </c:pt>
                <c:pt idx="1">
                  <c:v>субвенции</c:v>
                </c:pt>
                <c:pt idx="2">
                  <c:v>Дотация на повышение оплаты труда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0.88</c:v>
                </c:pt>
                <c:pt idx="1">
                  <c:v>7.3999999999999996E-2</c:v>
                </c:pt>
                <c:pt idx="2">
                  <c:v>4.5999999999999999E-2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716-4D7D-B60B-81ECB3602C1E}"/>
            </c:ext>
          </c:extLst>
        </c:ser>
        <c:dLbls>
          <c:showPercent val="1"/>
        </c:dLbls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title>
      <c:tx>
        <c:rich>
          <a:bodyPr/>
          <a:lstStyle/>
          <a:p>
            <a:pPr>
              <a:defRPr/>
            </a:pPr>
            <a:r>
              <a:rPr lang="ru-RU" dirty="0"/>
              <a:t>Удельный вес, %</a:t>
            </a:r>
          </a:p>
        </c:rich>
      </c:tx>
      <c:layout>
        <c:manualLayout>
          <c:xMode val="edge"/>
          <c:yMode val="edge"/>
          <c:x val="0.4473611111111111"/>
          <c:y val="8.3333333333333367E-3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Расходы, %</c:v>
                </c:pt>
              </c:strCache>
            </c:strRef>
          </c:tx>
          <c:dPt>
            <c:idx val="0"/>
            <c:explosion val="15"/>
            <c:spPr>
              <a:solidFill>
                <a:srgbClr val="FF00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50FB-4D78-BFD8-FC2D601CABD2}"/>
              </c:ext>
            </c:extLst>
          </c:dPt>
          <c:dPt>
            <c:idx val="1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0FB-4D78-BFD8-FC2D601CABD2}"/>
              </c:ext>
            </c:extLst>
          </c:dPt>
          <c:dPt>
            <c:idx val="3"/>
            <c:spPr>
              <a:solidFill>
                <a:srgbClr val="FF99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0FB-4D78-BFD8-FC2D601CABD2}"/>
              </c:ext>
            </c:extLst>
          </c:dPt>
          <c:dPt>
            <c:idx val="4"/>
            <c:spPr>
              <a:solidFill>
                <a:srgbClr val="00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0FB-4D78-BFD8-FC2D601CABD2}"/>
              </c:ext>
            </c:extLst>
          </c:dPt>
          <c:dPt>
            <c:idx val="8"/>
            <c:explosion val="10"/>
            <c:spPr>
              <a:solidFill>
                <a:srgbClr val="6666FF"/>
              </a:solidFill>
              <a:ln>
                <a:solidFill>
                  <a:schemeClr val="tx2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0FB-4D78-BFD8-FC2D601CABD2}"/>
              </c:ext>
            </c:extLst>
          </c:dPt>
          <c:dPt>
            <c:idx val="10"/>
            <c:explosion val="13"/>
          </c:dPt>
          <c:dLbls>
            <c:dLbl>
              <c:idx val="0"/>
              <c:layout>
                <c:manualLayout>
                  <c:x val="8.8320392242637102E-2"/>
                  <c:y val="-2.0649606299212599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0FB-4D78-BFD8-FC2D601CABD2}"/>
                </c:ext>
              </c:extLst>
            </c:dLbl>
            <c:dLbl>
              <c:idx val="2"/>
              <c:layout>
                <c:manualLayout>
                  <c:x val="4.1188696898998824E-2"/>
                  <c:y val="-6.792694663167103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0FB-4D78-BFD8-FC2D601CABD2}"/>
                </c:ext>
              </c:extLst>
            </c:dLbl>
            <c:dLbl>
              <c:idx val="3"/>
              <c:layout>
                <c:manualLayout>
                  <c:x val="2.605515456401284E-2"/>
                  <c:y val="7.905205599300091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0FB-4D78-BFD8-FC2D601CABD2}"/>
                </c:ext>
              </c:extLst>
            </c:dLbl>
            <c:dLbl>
              <c:idx val="6"/>
              <c:layout>
                <c:manualLayout>
                  <c:x val="-0.11624337756391596"/>
                  <c:y val="7.11491688538932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0FB-4D78-BFD8-FC2D601CABD2}"/>
                </c:ext>
              </c:extLst>
            </c:dLbl>
            <c:dLbl>
              <c:idx val="7"/>
              <c:layout>
                <c:manualLayout>
                  <c:x val="-9.4537826868864264E-2"/>
                  <c:y val="-2.193285214348206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0FB-4D78-BFD8-FC2D601CABD2}"/>
                </c:ext>
              </c:extLst>
            </c:dLbl>
            <c:dLbl>
              <c:idx val="8"/>
              <c:layout>
                <c:manualLayout>
                  <c:x val="-5.0561509672402055E-2"/>
                  <c:y val="-8.084645669291344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0FB-4D78-BFD8-FC2D601CABD2}"/>
                </c:ext>
              </c:extLst>
            </c:dLbl>
            <c:dLbl>
              <c:idx val="11"/>
              <c:layout>
                <c:manualLayout>
                  <c:x val="-0.10931776757072033"/>
                  <c:y val="-1.302340332458443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0FB-4D78-BFD8-FC2D601CABD2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0104</c:v>
                </c:pt>
                <c:pt idx="1">
                  <c:v>0106</c:v>
                </c:pt>
                <c:pt idx="2">
                  <c:v>0113</c:v>
                </c:pt>
                <c:pt idx="3">
                  <c:v>0203</c:v>
                </c:pt>
                <c:pt idx="4">
                  <c:v>0309</c:v>
                </c:pt>
                <c:pt idx="5">
                  <c:v>0412</c:v>
                </c:pt>
                <c:pt idx="6">
                  <c:v>0502</c:v>
                </c:pt>
                <c:pt idx="7">
                  <c:v>0503</c:v>
                </c:pt>
                <c:pt idx="8">
                  <c:v>0705</c:v>
                </c:pt>
                <c:pt idx="9">
                  <c:v>0801</c:v>
                </c:pt>
                <c:pt idx="10">
                  <c:v>1001</c:v>
                </c:pt>
                <c:pt idx="11">
                  <c:v>1101</c:v>
                </c:pt>
              </c:strCache>
            </c:strRef>
          </c:cat>
          <c:val>
            <c:numRef>
              <c:f>Лист1!$B$2:$B$13</c:f>
              <c:numCache>
                <c:formatCode>0.0%</c:formatCode>
                <c:ptCount val="12"/>
                <c:pt idx="0">
                  <c:v>0.54200000000000004</c:v>
                </c:pt>
                <c:pt idx="1">
                  <c:v>8.0000000000000002E-3</c:v>
                </c:pt>
                <c:pt idx="2">
                  <c:v>1.6E-2</c:v>
                </c:pt>
                <c:pt idx="3">
                  <c:v>2.1999999999999999E-2</c:v>
                </c:pt>
                <c:pt idx="4">
                  <c:v>2E-3</c:v>
                </c:pt>
                <c:pt idx="5">
                  <c:v>4.0000000000000001E-3</c:v>
                </c:pt>
                <c:pt idx="6">
                  <c:v>7.0000000000000001E-3</c:v>
                </c:pt>
                <c:pt idx="7">
                  <c:v>0.112</c:v>
                </c:pt>
                <c:pt idx="8">
                  <c:v>6.9999999999999999E-4</c:v>
                </c:pt>
                <c:pt idx="9">
                  <c:v>0.26300000000000001</c:v>
                </c:pt>
                <c:pt idx="10">
                  <c:v>2.1999999999999999E-2</c:v>
                </c:pt>
                <c:pt idx="11">
                  <c:v>6.9999999999999999E-4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50FB-4D78-BFD8-FC2D601CABD2}"/>
            </c:ext>
          </c:extLst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82424990278992905"/>
          <c:y val="3.7553368328958892E-2"/>
          <c:w val="0.16649083795081171"/>
          <c:h val="0.93135170603674544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0.30822</cdr:x>
      <cdr:y>0.29441</cdr:y>
    </cdr:from>
    <cdr:to>
      <cdr:x>0.44315</cdr:x>
      <cdr:y>0.55504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88852" y="103289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0.30822</cdr:x>
      <cdr:y>0.29441</cdr:y>
    </cdr:from>
    <cdr:to>
      <cdr:x>0.44315</cdr:x>
      <cdr:y>0.55504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88852" y="103289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0.29751</cdr:x>
      <cdr:y>0.27922</cdr:y>
    </cdr:from>
    <cdr:to>
      <cdr:x>0.43244</cdr:x>
      <cdr:y>0.53985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16224" y="1080120"/>
          <a:ext cx="914426" cy="1008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ECFA2-31F0-449E-A1E9-4E7B23A6E629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43179-3E6A-49C0-822E-1358885E5C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168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43179-3E6A-49C0-822E-1358885E5CD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8266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hyperlink" Target="http://www.google.ru/url?sa=i&amp;rct=j&amp;q=&amp;esrc=s&amp;source=images&amp;cd=&amp;cad=rja&amp;uact=8&amp;docid=H1HuRebhBcQTMM&amp;tbnid=I6BZUOWpo8I9mM:&amp;ved=0CAUQjRw&amp;url=http://zoo-farm.ru/page/10/&amp;ei=wwp1U4CmEq3Q4QTQ14D4DA&amp;bvm=bv.66917471,d.bGE&amp;psig=AFQjCNEpS9ZbQpF_XhFXI_Pp_q8cjDlAPQ&amp;ust=140026575562236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://www.google.ru/url?sa=i&amp;rct=j&amp;q=&amp;esrc=s&amp;source=images&amp;cd=&amp;cad=rja&amp;uact=8&amp;docid=xa5Il0SqaDCgoM&amp;tbnid=SKp-DNgtVxy4lM:&amp;ved=0CAUQjRw&amp;url=http://go32.ru/news/incidents/4683-rybalka-na-desne-oboshlas-yunym-brakoneram-solidnym-shtrafom.html&amp;ei=gAt1U9DzIurm4QTBmIHoDw&amp;bvm=bv.66917471,d.bGE&amp;psig=AFQjCNE8W5krL_3d41w2ymWpvGY2be4NTw&amp;ust=1400265943935526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hyperlink" Target="http://www.google.ru/url?sa=i&amp;rct=j&amp;q=&amp;esrc=s&amp;source=images&amp;cd=&amp;cad=rja&amp;uact=8&amp;docid=uvw1mKRFFyw9DM&amp;tbnid=HBaMo5yfEUAcaM:&amp;ved=0CAUQjRw&amp;url=http://vk.com/pages?oid=-20205030&amp;p=%D0%94%D0%BE%D1%82%D0%B0%D1%86%D0%B8%D1%8F_%D0%BC%D1%8D%D1%80%D0%B8%D0%B8_%D0%B3._%D0%9C%D0%BE%D1%81%D0%BA%D0%B2%D1%8B&amp;ei=ABl1U_ChDPT24QSG3oGwDg&amp;bvm=bv.66917471,d.bGE&amp;psig=AFQjCNHMzVo70hdx7twVgknRccXN_hEhnQ&amp;ust=140026932903563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ru/url?sa=i&amp;rct=j&amp;q=&amp;esrc=s&amp;source=images&amp;cd=&amp;cad=rja&amp;uact=8&amp;docid=GXwZSpx09o9rzM&amp;tbnid=1BQP4QGD8xoobM:&amp;ved=0CAUQjRw&amp;url=http://nord-news.ru/news/2012/04/02/?newsid=28418&amp;ei=kBl1U-HZK4WK4gSB0IH4Bw&amp;bvm=bv.66917471,d.bGE&amp;psig=AFQjCNEXtXMsQuw1IAkJxHbHtVhAdbobyQ&amp;ust=1400269570568088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www.google.ru/url?sa=i&amp;rct=j&amp;q=&amp;esrc=s&amp;source=images&amp;cd=&amp;cad=rja&amp;uact=8&amp;docid=UInUUnjX2kUnSM&amp;tbnid=Ejygf_zBRRoKmM:&amp;ved=0CAUQjRw&amp;url=http://novostey.com/business/news570462.html&amp;ei=RBl1U4ntO6fa4QTaioGADw&amp;bvm=bv.66917471,d.bGE&amp;psig=AFQjCNH88JS4gJpunidHdV3z0ROJu4wWjQ&amp;ust=140026949080755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005064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Утвержденный бюджет </a:t>
            </a:r>
            <a:r>
              <a:rPr lang="ru-RU" b="1" dirty="0"/>
              <a:t>Калиновского сельского поселения Азовского района </a:t>
            </a:r>
          </a:p>
          <a:p>
            <a:pPr algn="ctr"/>
            <a:r>
              <a:rPr lang="ru-RU" b="1" dirty="0"/>
              <a:t>на </a:t>
            </a:r>
            <a:r>
              <a:rPr lang="ru-RU" b="1" dirty="0" smtClean="0"/>
              <a:t>2023год </a:t>
            </a:r>
            <a:r>
              <a:rPr lang="ru-RU" b="1" dirty="0"/>
              <a:t>и плановый период </a:t>
            </a:r>
            <a:r>
              <a:rPr lang="ru-RU" b="1" dirty="0" smtClean="0"/>
              <a:t>2024-2025 </a:t>
            </a:r>
            <a:r>
              <a:rPr lang="ru-RU" b="1" dirty="0"/>
              <a:t>года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971714"/>
            <a:ext cx="7406640" cy="1472184"/>
          </a:xfrm>
        </p:spPr>
        <p:txBody>
          <a:bodyPr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ДЛЯ ГРАЖДАН</a:t>
            </a:r>
          </a:p>
        </p:txBody>
      </p:sp>
    </p:spTree>
    <p:extLst>
      <p:ext uri="{BB962C8B-B14F-4D97-AF65-F5344CB8AC3E}">
        <p14:creationId xmlns:p14="http://schemas.microsoft.com/office/powerpoint/2010/main" xmlns="" val="190080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024744" cy="529128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безвозмездных  поступлений</a:t>
            </a: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17907050"/>
              </p:ext>
            </p:extLst>
          </p:nvPr>
        </p:nvGraphicFramePr>
        <p:xfrm>
          <a:off x="251520" y="538480"/>
          <a:ext cx="8496944" cy="513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43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Наименование</a:t>
                      </a:r>
                      <a:r>
                        <a:rPr lang="ru-RU" baseline="0" dirty="0"/>
                        <a:t> показателя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План</a:t>
                      </a:r>
                      <a:r>
                        <a:rPr lang="ru-RU" baseline="0" dirty="0"/>
                        <a:t> </a:t>
                      </a:r>
                      <a:r>
                        <a:rPr lang="ru-RU" baseline="0" dirty="0" smtClean="0"/>
                        <a:t>2023 </a:t>
                      </a:r>
                      <a:r>
                        <a:rPr lang="ru-RU" baseline="0" dirty="0"/>
                        <a:t>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План</a:t>
                      </a:r>
                      <a:r>
                        <a:rPr lang="ru-RU" baseline="0" dirty="0"/>
                        <a:t> </a:t>
                      </a:r>
                      <a:r>
                        <a:rPr lang="ru-RU" baseline="0" dirty="0" smtClean="0"/>
                        <a:t>2024 </a:t>
                      </a:r>
                      <a:r>
                        <a:rPr lang="ru-RU" baseline="0" dirty="0"/>
                        <a:t>руб.</a:t>
                      </a:r>
                    </a:p>
                    <a:p>
                      <a:pPr algn="ctr"/>
                      <a:endParaRPr lang="ru-RU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План</a:t>
                      </a:r>
                      <a:r>
                        <a:rPr lang="ru-RU" baseline="0" dirty="0"/>
                        <a:t> </a:t>
                      </a:r>
                      <a:r>
                        <a:rPr lang="ru-RU" baseline="0" dirty="0" smtClean="0"/>
                        <a:t>2025 </a:t>
                      </a:r>
                      <a:r>
                        <a:rPr lang="ru-RU" baseline="0" dirty="0"/>
                        <a:t>руб.</a:t>
                      </a:r>
                    </a:p>
                    <a:p>
                      <a:pPr algn="ctr"/>
                      <a:endParaRPr lang="ru-RU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/>
                        <a:t>Дотации на выравнивание</a:t>
                      </a:r>
                      <a:r>
                        <a:rPr lang="ru-RU" b="1" baseline="0" dirty="0"/>
                        <a:t> бюджетной обеспеченности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3 490 500,00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792 400,00</a:t>
                      </a:r>
                      <a:endParaRPr lang="ru-RU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513 200,00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Субвенции</a:t>
                      </a:r>
                      <a:r>
                        <a:rPr lang="ru-RU" b="1" baseline="0" dirty="0"/>
                        <a:t> бюджетам муниципальных образований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294 200,00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307 200,00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317 </a:t>
                      </a:r>
                      <a:r>
                        <a:rPr lang="ru-RU" b="1" dirty="0" smtClean="0"/>
                        <a:t>800,00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- на осуществление</a:t>
                      </a:r>
                      <a:r>
                        <a:rPr lang="ru-RU" baseline="0" dirty="0"/>
                        <a:t> первичного воинского учета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 smtClean="0"/>
                        <a:t>294 000,00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 smtClean="0"/>
                        <a:t>307 000,00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 smtClean="0"/>
                        <a:t>317 800,00</a:t>
                      </a:r>
                      <a:endParaRPr lang="ru-RU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- на</a:t>
                      </a:r>
                      <a:r>
                        <a:rPr lang="ru-RU" baseline="0" dirty="0"/>
                        <a:t> определение перечня должностных лиц, уполномоченных составлять протоколы об административных правонарушениях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200,00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200,00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200,00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Иные межбюджетные трансферты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181 600,0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0,0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0,0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- </a:t>
                      </a:r>
                      <a:r>
                        <a:rPr lang="ru-RU" dirty="0" smtClean="0"/>
                        <a:t>Дотация на повышение оплаты труда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 smtClean="0"/>
                        <a:t>181</a:t>
                      </a:r>
                      <a:r>
                        <a:rPr lang="ru-RU" b="0" baseline="0" dirty="0" smtClean="0"/>
                        <a:t> </a:t>
                      </a:r>
                      <a:r>
                        <a:rPr lang="ru-RU" b="0" dirty="0" smtClean="0"/>
                        <a:t>600,0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 smtClean="0"/>
                        <a:t>0,0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 smtClean="0"/>
                        <a:t>0,0</a:t>
                      </a:r>
                      <a:endParaRPr lang="ru-RU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1926">
                <a:tc>
                  <a:txBody>
                    <a:bodyPr/>
                    <a:lstStyle/>
                    <a:p>
                      <a:r>
                        <a:rPr lang="ru-RU" b="1" dirty="0"/>
                        <a:t>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966 300,0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3 099 600,0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831 000,00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04183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79815734"/>
              </p:ext>
            </p:extLst>
          </p:nvPr>
        </p:nvGraphicFramePr>
        <p:xfrm>
          <a:off x="1042988" y="1989138"/>
          <a:ext cx="6777037" cy="384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 anchor="ctr"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безвозмездных поступлений</a:t>
            </a:r>
            <a:endParaRPr lang="ru-RU" sz="2800" dirty="0">
              <a:solidFill>
                <a:srgbClr val="002060"/>
              </a:solidFill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69339395"/>
              </p:ext>
            </p:extLst>
          </p:nvPr>
        </p:nvGraphicFramePr>
        <p:xfrm>
          <a:off x="1043608" y="1988840"/>
          <a:ext cx="770485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4268632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7024744" cy="745152"/>
          </a:xfrm>
        </p:spPr>
        <p:txBody>
          <a:bodyPr anchor="ctr">
            <a:norm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4. Расходы</a:t>
            </a:r>
          </a:p>
        </p:txBody>
      </p:sp>
    </p:spTree>
    <p:extLst>
      <p:ext uri="{BB962C8B-B14F-4D97-AF65-F5344CB8AC3E}">
        <p14:creationId xmlns:p14="http://schemas.microsoft.com/office/powerpoint/2010/main" xmlns="" val="921059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46952839"/>
              </p:ext>
            </p:extLst>
          </p:nvPr>
        </p:nvGraphicFramePr>
        <p:xfrm>
          <a:off x="714348" y="1643050"/>
          <a:ext cx="7816382" cy="4755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26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810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1189740854"/>
                    </a:ext>
                  </a:extLst>
                </a:gridCol>
                <a:gridCol w="1150418">
                  <a:extLst>
                    <a:ext uri="{9D8B030D-6E8A-4147-A177-3AD203B41FA5}">
                      <a16:colId xmlns:a16="http://schemas.microsoft.com/office/drawing/2014/main" xmlns="" val="2140047666"/>
                    </a:ext>
                  </a:extLst>
                </a:gridCol>
              </a:tblGrid>
              <a:tr h="84902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РзПр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План </a:t>
                      </a:r>
                      <a:r>
                        <a:rPr lang="ru-RU" sz="1400" dirty="0" smtClean="0"/>
                        <a:t>2023</a:t>
                      </a:r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7498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4040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0104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Расходы на администрацию поселения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7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280 400,00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7 130 300,00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7 774 300,00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40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0106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Обеспечение деятельности финансовых органов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106 700,00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0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0111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Резервный фонд</a:t>
                      </a:r>
                      <a:r>
                        <a:rPr lang="ru-RU" sz="1500" baseline="0" dirty="0" smtClean="0">
                          <a:latin typeface="+mn-lt"/>
                          <a:cs typeface="Times New Roman" panose="02020603050405020304" pitchFamily="18" charset="0"/>
                        </a:rPr>
                        <a:t> Главы администрации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1 000,0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1 000,0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1 000,0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38955041"/>
                  </a:ext>
                </a:extLst>
              </a:tr>
              <a:tr h="656591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0113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211 900,0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381 000,00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696</a:t>
                      </a:r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0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7498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0203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294 000,00</a:t>
                      </a:r>
                      <a:endParaRPr lang="ru-RU" sz="15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307 000,00</a:t>
                      </a:r>
                      <a:endParaRPr lang="ru-RU" sz="15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317 700,00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08968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0310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8 000,0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857232"/>
            <a:ext cx="7024744" cy="45712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Осуществление расходов по разделам и подразделам</a:t>
            </a:r>
          </a:p>
        </p:txBody>
      </p:sp>
    </p:spTree>
    <p:extLst>
      <p:ext uri="{BB962C8B-B14F-4D97-AF65-F5344CB8AC3E}">
        <p14:creationId xmlns:p14="http://schemas.microsoft.com/office/powerpoint/2010/main" xmlns="" val="1346689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77623632"/>
              </p:ext>
            </p:extLst>
          </p:nvPr>
        </p:nvGraphicFramePr>
        <p:xfrm>
          <a:off x="642910" y="1142984"/>
          <a:ext cx="7746085" cy="4614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19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345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864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57322">
                  <a:extLst>
                    <a:ext uri="{9D8B030D-6E8A-4147-A177-3AD203B41FA5}">
                      <a16:colId xmlns:a16="http://schemas.microsoft.com/office/drawing/2014/main" xmlns="" val="476193804"/>
                    </a:ext>
                  </a:extLst>
                </a:gridCol>
                <a:gridCol w="1285885">
                  <a:extLst>
                    <a:ext uri="{9D8B030D-6E8A-4147-A177-3AD203B41FA5}">
                      <a16:colId xmlns:a16="http://schemas.microsoft.com/office/drawing/2014/main" xmlns="" val="209191245"/>
                    </a:ext>
                  </a:extLst>
                </a:gridCol>
              </a:tblGrid>
              <a:tr h="96126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РзПр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План </a:t>
                      </a:r>
                      <a:r>
                        <a:rPr lang="ru-RU" sz="1400" dirty="0" smtClean="0"/>
                        <a:t>2023 </a:t>
                      </a:r>
                      <a:r>
                        <a:rPr lang="ru-RU" sz="1400" dirty="0"/>
                        <a:t>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8102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1443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0412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Национальная экономика (межевание)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50 </a:t>
                      </a:r>
                      <a:r>
                        <a:rPr lang="ru-RU" sz="1500" dirty="0" smtClean="0"/>
                        <a:t>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1 000,0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/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75802088"/>
                  </a:ext>
                </a:extLst>
              </a:tr>
              <a:tr h="388102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0502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000,0 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102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0503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Благоустройство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511 200,00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618 200,00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662</a:t>
                      </a:r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600,00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8102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0705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10 000,0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aseline="0" dirty="0" smtClean="0"/>
                        <a:t>10 </a:t>
                      </a:r>
                      <a:r>
                        <a:rPr lang="ru-RU" sz="1500" dirty="0" smtClean="0"/>
                        <a:t>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 </a:t>
                      </a:r>
                      <a:r>
                        <a:rPr lang="ru-RU" sz="1500" dirty="0" smtClean="0"/>
                        <a:t>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8102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0801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Культура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537 100,0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094 900,0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1 964 900,0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8102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1001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300 </a:t>
                      </a:r>
                      <a:r>
                        <a:rPr lang="ru-RU" sz="1500" dirty="0" smtClean="0"/>
                        <a:t>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200</a:t>
                      </a:r>
                      <a:r>
                        <a:rPr lang="ru-RU" sz="1500" baseline="0" dirty="0" smtClean="0"/>
                        <a:t> </a:t>
                      </a:r>
                      <a:r>
                        <a:rPr lang="ru-RU" sz="1500" baseline="0" dirty="0" smtClean="0"/>
                        <a:t>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200 </a:t>
                      </a:r>
                      <a:r>
                        <a:rPr lang="ru-RU" sz="1500" dirty="0" smtClean="0"/>
                        <a:t>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8102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1101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Физкультура и спорт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10 000,0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10 000,0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10 000,0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8102">
                <a:tc gridSpan="2">
                  <a:txBody>
                    <a:bodyPr/>
                    <a:lstStyle/>
                    <a:p>
                      <a:r>
                        <a:rPr lang="ru-RU" sz="1500" b="1" dirty="0">
                          <a:latin typeface="+mn-lt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433 300,0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762 400,0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12 698 500,0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024744" cy="457120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>
                <a:solidFill>
                  <a:srgbClr val="002060"/>
                </a:solidFill>
              </a:rPr>
              <a:t>Осуществление расходов по разделам и подразделам(продолжение)</a:t>
            </a:r>
          </a:p>
        </p:txBody>
      </p:sp>
    </p:spTree>
    <p:extLst>
      <p:ext uri="{BB962C8B-B14F-4D97-AF65-F5344CB8AC3E}">
        <p14:creationId xmlns:p14="http://schemas.microsoft.com/office/powerpoint/2010/main" xmlns="" val="1489470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79169555"/>
              </p:ext>
            </p:extLst>
          </p:nvPr>
        </p:nvGraphicFramePr>
        <p:xfrm>
          <a:off x="457200" y="15240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Распределение расходов по разделам и подразделам за </a:t>
            </a:r>
            <a:r>
              <a:rPr lang="ru-RU" sz="2800" b="1" dirty="0" smtClean="0">
                <a:solidFill>
                  <a:srgbClr val="002060"/>
                </a:solidFill>
              </a:rPr>
              <a:t>2023 </a:t>
            </a:r>
            <a:r>
              <a:rPr lang="ru-RU" sz="2800" b="1" dirty="0">
                <a:solidFill>
                  <a:srgbClr val="002060"/>
                </a:solidFill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xmlns="" val="3065251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78972" y="3297758"/>
            <a:ext cx="5298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52155" y="2480122"/>
            <a:ext cx="3351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</a:t>
            </a:r>
          </a:p>
        </p:txBody>
      </p:sp>
    </p:spTree>
    <p:extLst>
      <p:ext uri="{BB962C8B-B14F-4D97-AF65-F5344CB8AC3E}">
        <p14:creationId xmlns:p14="http://schemas.microsoft.com/office/powerpoint/2010/main" xmlns="" val="133231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Представляю вашему вниманию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Калиновского сельского поселения Азовского района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2023-2024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в рамках проекта «Бюджет для граждан».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предназначен, прежде всего, для жителей, не обладающих специальными знаниями в сфере бюджетного законодательства. Информация, представленная в данной презентации, знакомит жителей с основными характеристиками бюджета поселения и результатами его исполнения за прошедший период текущего года.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	Надеемся, что представление бюджета и бюджетного процесса в понятной для жителей форме повысит уровень общественного участия граждан в бюджетном процессе Калиновского сельского поселения.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сектором экономики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финансов администрации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Калиновского сельского поселения	                   К.Н. Косых	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920880" cy="122413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Уважаемые жители Калиновского сельского поселения!</a:t>
            </a:r>
          </a:p>
        </p:txBody>
      </p:sp>
    </p:spTree>
    <p:extLst>
      <p:ext uri="{BB962C8B-B14F-4D97-AF65-F5344CB8AC3E}">
        <p14:creationId xmlns:p14="http://schemas.microsoft.com/office/powerpoint/2010/main" xmlns="" val="3716330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268760"/>
            <a:ext cx="7168840" cy="4979640"/>
          </a:xfrm>
        </p:spPr>
        <p:txBody>
          <a:bodyPr>
            <a:normAutofit lnSpcReduction="10000"/>
          </a:bodyPr>
          <a:lstStyle/>
          <a:p>
            <a:pPr marL="6858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</a:p>
          <a:p>
            <a:pPr marL="68580" indent="0">
              <a:buNone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джет 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Калиновского сельского поселения Азовского района на 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2025г.г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рассмотрен Собранием депутатов Калиновского сельского поселения по доходам на 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в сумме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433,3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руб., по расходам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 в 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433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,3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доходам на 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в сумме 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762,4 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 расходам на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 в сумме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762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,4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по доходам на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в сумме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12 698,5тыс.руб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 расходам на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 в сумме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12 698,5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 </a:t>
            </a:r>
            <a:endParaRPr lang="ru-RU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68580" indent="0" algn="just">
              <a:buNone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024744" cy="889168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Основные показатели</a:t>
            </a:r>
          </a:p>
        </p:txBody>
      </p:sp>
      <p:pic>
        <p:nvPicPr>
          <p:cNvPr id="2051" name="Picture 3" descr="C:\Program Files (x86)\Microsoft Office\MEDIA\OFFICE14\Lines\BD21315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726782"/>
            <a:ext cx="4219575" cy="56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48315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43608" y="1312384"/>
            <a:ext cx="6777317" cy="4059813"/>
          </a:xfrm>
        </p:spPr>
        <p:txBody>
          <a:bodyPr/>
          <a:lstStyle/>
          <a:p>
            <a:pPr marL="6858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Калиновского сельского поселения состоят из следующих поступлений: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совокупный доход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(единый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сельскохозяйственный налог)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имущество (налог на имущество физических лиц, земельный налог)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пошлина за совершение нотариальных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7024744" cy="74515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1. Налоговые доходы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188" y="4429132"/>
            <a:ext cx="2202671" cy="1888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5711" y="4429132"/>
            <a:ext cx="2209496" cy="18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7478" y="4429132"/>
            <a:ext cx="2440224" cy="1928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5139" y="4429132"/>
            <a:ext cx="2288079" cy="1928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16812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90725200"/>
              </p:ext>
            </p:extLst>
          </p:nvPr>
        </p:nvGraphicFramePr>
        <p:xfrm>
          <a:off x="571472" y="1285860"/>
          <a:ext cx="8247858" cy="412061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7273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068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068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068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0645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Наименование показателя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План</a:t>
                      </a:r>
                      <a:r>
                        <a:rPr lang="ru-RU" sz="1400" b="1" baseline="0" dirty="0"/>
                        <a:t> </a:t>
                      </a:r>
                      <a:r>
                        <a:rPr lang="ru-RU" sz="1400" b="1" baseline="0" dirty="0" smtClean="0"/>
                        <a:t>2023 </a:t>
                      </a:r>
                      <a:r>
                        <a:rPr lang="ru-RU" sz="1400" b="1" baseline="0" dirty="0"/>
                        <a:t>год</a:t>
                      </a:r>
                      <a:endParaRPr lang="ru-RU" sz="1400" b="1" dirty="0"/>
                    </a:p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/>
                      <a:r>
                        <a:rPr lang="ru-RU" sz="1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2461">
                <a:tc>
                  <a:txBody>
                    <a:bodyPr/>
                    <a:lstStyle/>
                    <a:p>
                      <a:r>
                        <a:rPr lang="ru-RU" sz="1500" b="1" dirty="0"/>
                        <a:t>Налоги на прибыль,</a:t>
                      </a:r>
                      <a:r>
                        <a:rPr lang="ru-RU" sz="1500" b="1" baseline="0" dirty="0"/>
                        <a:t> доходы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778 200,00</a:t>
                      </a:r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806 400,00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836 800,00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7563">
                <a:tc>
                  <a:txBody>
                    <a:bodyPr/>
                    <a:lstStyle/>
                    <a:p>
                      <a:r>
                        <a:rPr lang="ru-RU" sz="1400" dirty="0"/>
                        <a:t>- НДФЛ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778 200,00</a:t>
                      </a:r>
                      <a:r>
                        <a:rPr lang="ru-RU" sz="15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806 400,00</a:t>
                      </a:r>
                      <a:endParaRPr lang="ru-RU" sz="15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836 800,00</a:t>
                      </a:r>
                      <a:endParaRPr lang="ru-RU" sz="15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1259">
                <a:tc>
                  <a:txBody>
                    <a:bodyPr/>
                    <a:lstStyle/>
                    <a:p>
                      <a:r>
                        <a:rPr lang="ru-RU" sz="1500" b="1" dirty="0"/>
                        <a:t>Налоги на совокупный доход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</a:t>
                      </a:r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172 900,00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</a:t>
                      </a:r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339 800,00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</a:t>
                      </a:r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513 400,00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7913">
                <a:tc>
                  <a:txBody>
                    <a:bodyPr/>
                    <a:lstStyle/>
                    <a:p>
                      <a:r>
                        <a:rPr lang="ru-RU" sz="1400" dirty="0"/>
                        <a:t>- ЕСХН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172 900,00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339 800,00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513 400,00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2808">
                <a:tc>
                  <a:txBody>
                    <a:bodyPr/>
                    <a:lstStyle/>
                    <a:p>
                      <a:r>
                        <a:rPr lang="ru-RU" sz="1500" b="1" i="0" dirty="0"/>
                        <a:t>Налоги на имущество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</a:t>
                      </a:r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499 600,00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</a:t>
                      </a:r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499 600,00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</a:t>
                      </a:r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499 600,00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2461">
                <a:tc>
                  <a:txBody>
                    <a:bodyPr/>
                    <a:lstStyle/>
                    <a:p>
                      <a:r>
                        <a:rPr lang="ru-RU" sz="1400" dirty="0"/>
                        <a:t>- налог на имущество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256 600,00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256 600,00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256 600,00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0793">
                <a:tc>
                  <a:txBody>
                    <a:bodyPr/>
                    <a:lstStyle/>
                    <a:p>
                      <a:r>
                        <a:rPr lang="ru-RU" sz="1400" dirty="0"/>
                        <a:t>- земельный </a:t>
                      </a:r>
                      <a:r>
                        <a:rPr lang="ru-RU" sz="1400" dirty="0" smtClean="0"/>
                        <a:t>налог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243 000,00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243 000,00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243 000,00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2461">
                <a:tc>
                  <a:txBody>
                    <a:bodyPr/>
                    <a:lstStyle/>
                    <a:p>
                      <a:r>
                        <a:rPr lang="ru-RU" sz="1400" b="1" i="0" dirty="0"/>
                        <a:t>Государственная пошлина</a:t>
                      </a:r>
                      <a:endParaRPr lang="ru-RU" sz="14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16 300,00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 </a:t>
                      </a:r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17 700,00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997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Государственная пошлина за совершение нотариальных действий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16 300,00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17 700,00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2461">
                <a:tc>
                  <a:txBody>
                    <a:bodyPr/>
                    <a:lstStyle/>
                    <a:p>
                      <a:r>
                        <a:rPr lang="ru-RU" sz="1500" b="1" dirty="0"/>
                        <a:t>ВСЕГО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</a:t>
                      </a:r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467 000,00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</a:t>
                      </a:r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662 800,00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</a:t>
                      </a:r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867 500,00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14290"/>
            <a:ext cx="6696744" cy="504056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налоговых доходов</a:t>
            </a:r>
          </a:p>
        </p:txBody>
      </p:sp>
    </p:spTree>
    <p:extLst>
      <p:ext uri="{BB962C8B-B14F-4D97-AF65-F5344CB8AC3E}">
        <p14:creationId xmlns:p14="http://schemas.microsoft.com/office/powerpoint/2010/main" xmlns="" val="2652904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54516147"/>
              </p:ext>
            </p:extLst>
          </p:nvPr>
        </p:nvGraphicFramePr>
        <p:xfrm>
          <a:off x="683568" y="1447800"/>
          <a:ext cx="8103274" cy="5053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571480"/>
            <a:ext cx="7024744" cy="60113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налоговых доходов</a:t>
            </a:r>
          </a:p>
        </p:txBody>
      </p:sp>
    </p:spTree>
    <p:extLst>
      <p:ext uri="{BB962C8B-B14F-4D97-AF65-F5344CB8AC3E}">
        <p14:creationId xmlns:p14="http://schemas.microsoft.com/office/powerpoint/2010/main" xmlns="" val="2353740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68580" indent="0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бюджета Калиновского сельского поселения состоят из следующих поступлений: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оказания платных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 (работ)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компенсации затрат государства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штрафы, санкции, возмещение ущерба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2. Неналоговые доходы</a:t>
            </a:r>
          </a:p>
        </p:txBody>
      </p:sp>
      <p:pic>
        <p:nvPicPr>
          <p:cNvPr id="2052" name="Picture 4" descr="http://zoo-farm.ru/wp-content/uploads/2012/07/kak-vzyat-zemelnyj-uchastok-v-arend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09120"/>
            <a:ext cx="2088232" cy="178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go32.ru/uploads/posts/2012-12/1355291163_ynie-brakonieri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09120"/>
            <a:ext cx="2160240" cy="180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arenda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1" y="4509120"/>
            <a:ext cx="2088232" cy="1800200"/>
          </a:xfrm>
          <a:prstGeom prst="rect">
            <a:avLst/>
          </a:prstGeom>
        </p:spPr>
      </p:pic>
      <p:pic>
        <p:nvPicPr>
          <p:cNvPr id="9" name="Рисунок 8" descr="f1369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27984" y="4509120"/>
            <a:ext cx="2016224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4261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73648667"/>
              </p:ext>
            </p:extLst>
          </p:nvPr>
        </p:nvGraphicFramePr>
        <p:xfrm>
          <a:off x="971601" y="1628800"/>
          <a:ext cx="6886548" cy="365758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8500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455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455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455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54153"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  <a:p>
                      <a:pPr algn="ctr"/>
                      <a:r>
                        <a:rPr lang="ru-RU" sz="1600" dirty="0"/>
                        <a:t>Наименование показателя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План</a:t>
                      </a:r>
                      <a:r>
                        <a:rPr lang="ru-RU" sz="1600" baseline="0" dirty="0"/>
                        <a:t> </a:t>
                      </a:r>
                      <a:r>
                        <a:rPr lang="ru-RU" sz="1600" baseline="0" dirty="0" smtClean="0"/>
                        <a:t>2023 </a:t>
                      </a:r>
                      <a:r>
                        <a:rPr lang="ru-RU" sz="1600" baseline="0" dirty="0"/>
                        <a:t>год</a:t>
                      </a:r>
                      <a:r>
                        <a:rPr lang="ru-RU" sz="1600" dirty="0"/>
                        <a:t> </a:t>
                      </a:r>
                    </a:p>
                    <a:p>
                      <a:pPr algn="ctr"/>
                      <a:r>
                        <a:rPr lang="ru-RU" sz="1600" dirty="0"/>
                        <a:t>руб.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10280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компенсации затрат государства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10280">
                <a:tc>
                  <a:txBody>
                    <a:bodyPr/>
                    <a:lstStyle/>
                    <a:p>
                      <a:endParaRPr lang="ru-RU" sz="1600" dirty="0"/>
                    </a:p>
                    <a:p>
                      <a:r>
                        <a:rPr lang="ru-RU" sz="1600" dirty="0"/>
                        <a:t>Штрафы, зачисляемые в бюджет поселения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/>
                        <a:t>0,00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2874">
                <a:tc>
                  <a:txBody>
                    <a:bodyPr/>
                    <a:lstStyle/>
                    <a:p>
                      <a:endParaRPr lang="ru-RU" sz="1600" b="1" dirty="0"/>
                    </a:p>
                    <a:p>
                      <a:r>
                        <a:rPr lang="ru-RU" sz="1600" b="1" dirty="0"/>
                        <a:t>ВСЕГО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/>
                        <a:t>0,00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7024744" cy="673144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неналоговых доходов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0200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12777"/>
            <a:ext cx="6777317" cy="2304256"/>
          </a:xfrm>
        </p:spPr>
        <p:txBody>
          <a:bodyPr>
            <a:normAutofit lnSpcReduction="10000"/>
          </a:bodyPr>
          <a:lstStyle/>
          <a:p>
            <a:pPr marL="68580" lvl="0" indent="0">
              <a:buClr>
                <a:srgbClr val="94C600"/>
              </a:buClr>
              <a:buNone/>
            </a:pP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Калиновского сельского поселения от безвозмездных поступлений состоят из следующих поступлений:</a:t>
            </a:r>
          </a:p>
          <a:p>
            <a:pPr lvl="0">
              <a:buClr>
                <a:srgbClr val="94C600"/>
              </a:buClr>
            </a:pPr>
            <a:r>
              <a:rPr lang="ru-RU" sz="18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на выравнивание бюджетной обеспеченности</a:t>
            </a:r>
          </a:p>
          <a:p>
            <a:pPr lvl="0">
              <a:buClr>
                <a:srgbClr val="94C600"/>
              </a:buClr>
            </a:pPr>
            <a:r>
              <a:rPr lang="ru-RU" sz="18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субвенций (на осуществление первичного воинского учета, на определение перечня лиц, уполномоченных составлять протоколы об административных правонарушениях)</a:t>
            </a:r>
          </a:p>
          <a:p>
            <a:pPr lvl="0">
              <a:buClr>
                <a:srgbClr val="94C600"/>
              </a:buClr>
            </a:pPr>
            <a:r>
              <a:rPr lang="ru-RU" sz="18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иных межбюджетных трансфертов (из бюджетов Ростовской области  и Азовского района)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</a:rPr>
              <a:t>3. Безвозмездные поступления</a:t>
            </a:r>
          </a:p>
        </p:txBody>
      </p:sp>
      <p:pic>
        <p:nvPicPr>
          <p:cNvPr id="3074" name="Picture 2" descr="http://cs413427.vk.me/v413427393/6c7f/vMY_64OER1w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200749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novostey.com/i4/2014/01/09/6dfa3e2ac8926a4360b5a8eb67e673f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21088"/>
            <a:ext cx="185620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nord-news.ru/img/newsimages/20120402/1_ace3b4cebd9d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21088"/>
            <a:ext cx="1800200" cy="160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52e032871b8b2dfa6932bf26f6008ba7-300xx20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04248" y="4221088"/>
            <a:ext cx="1676669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92318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2591</TotalTime>
  <Words>602</Words>
  <Application>Microsoft Office PowerPoint</Application>
  <PresentationFormat>Экран (4:3)</PresentationFormat>
  <Paragraphs>252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БЮДЖЕТ ДЛЯ ГРАЖДАН</vt:lpstr>
      <vt:lpstr>Уважаемые жители Калиновского сельского поселения!</vt:lpstr>
      <vt:lpstr>Основные показатели</vt:lpstr>
      <vt:lpstr>1. Налоговые доходы</vt:lpstr>
      <vt:lpstr>Поступление налоговых доходов</vt:lpstr>
      <vt:lpstr>Распределение налоговых доходов</vt:lpstr>
      <vt:lpstr>2. Неналоговые доходы</vt:lpstr>
      <vt:lpstr>Поступление неналоговых доходов</vt:lpstr>
      <vt:lpstr>3. Безвозмездные поступления</vt:lpstr>
      <vt:lpstr>Доходы от безвозмездных  поступлений</vt:lpstr>
      <vt:lpstr>Распределение безвозмездных поступлений</vt:lpstr>
      <vt:lpstr>4. Расходы</vt:lpstr>
      <vt:lpstr>Осуществление расходов по разделам и подразделам</vt:lpstr>
      <vt:lpstr>Осуществление расходов по разделам и подразделам(продолжение)</vt:lpstr>
      <vt:lpstr>Распределение расходов по разделам и подразделам за 2023 год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USER</cp:lastModifiedBy>
  <cp:revision>511</cp:revision>
  <dcterms:created xsi:type="dcterms:W3CDTF">2014-05-15T13:46:29Z</dcterms:created>
  <dcterms:modified xsi:type="dcterms:W3CDTF">2023-03-03T13:20:26Z</dcterms:modified>
</cp:coreProperties>
</file>