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2024</a:t>
            </a:r>
          </a:p>
        </c:rich>
      </c:tx>
      <c:layout>
        <c:manualLayout>
          <c:xMode val="edge"/>
          <c:yMode val="edge"/>
          <c:x val="0.407938692434688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2024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914E-3"/>
                  <c:y val="6.250226025380327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96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39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812E-2"/>
                  <c:y val="-6.702793415385614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78E-2"/>
                  <c:y val="-6.703460728413114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0.11700000000000003</c:v>
                </c:pt>
                <c:pt idx="1">
                  <c:v>0.38020000000000009</c:v>
                </c:pt>
                <c:pt idx="2">
                  <c:v>0.47200000000000009</c:v>
                </c:pt>
                <c:pt idx="3">
                  <c:v>2.9000000000000005E-2</c:v>
                </c:pt>
                <c:pt idx="4">
                  <c:v>2.0000000000000009E-3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3"/>
          <c:w val="0.53419909025139156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1"/>
          <c:w val="0.33131706378466447"/>
          <c:h val="0.77101123320698006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2024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2022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0.48600000000000015</c:v>
                </c:pt>
                <c:pt idx="1">
                  <c:v>0.47400000000000009</c:v>
                </c:pt>
                <c:pt idx="2">
                  <c:v>4.0000000000000015E-2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explosion val="15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0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Pt>
            <c:idx val="10"/>
            <c:explosion val="13"/>
          </c:dPt>
          <c:dLbls>
            <c:dLbl>
              <c:idx val="0"/>
              <c:layout>
                <c:manualLayout>
                  <c:x val="8.8320392242637227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603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333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0104</c:v>
                </c:pt>
                <c:pt idx="1">
                  <c:v>0106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0314</c:v>
                </c:pt>
                <c:pt idx="7">
                  <c:v>0412</c:v>
                </c:pt>
                <c:pt idx="8">
                  <c:v>0502</c:v>
                </c:pt>
                <c:pt idx="9">
                  <c:v>0503</c:v>
                </c:pt>
                <c:pt idx="10">
                  <c:v>0705</c:v>
                </c:pt>
                <c:pt idx="11">
                  <c:v>0801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0.42899999999999999</c:v>
                </c:pt>
                <c:pt idx="1">
                  <c:v>6.0000000000000001E-3</c:v>
                </c:pt>
                <c:pt idx="2">
                  <c:v>5.0000000000000002E-5</c:v>
                </c:pt>
                <c:pt idx="3">
                  <c:v>8.0000000000000002E-3</c:v>
                </c:pt>
                <c:pt idx="4">
                  <c:v>1.9E-2</c:v>
                </c:pt>
                <c:pt idx="5">
                  <c:v>1.06E-2</c:v>
                </c:pt>
                <c:pt idx="6">
                  <c:v>2.0000000000000001E-4</c:v>
                </c:pt>
                <c:pt idx="7">
                  <c:v>1E-3</c:v>
                </c:pt>
                <c:pt idx="8">
                  <c:v>1.2E-2</c:v>
                </c:pt>
                <c:pt idx="9">
                  <c:v>9.6000000000000002E-2</c:v>
                </c:pt>
                <c:pt idx="10">
                  <c:v>5.9999999999999995E-4</c:v>
                </c:pt>
                <c:pt idx="11">
                  <c:v>0.40100000000000002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031799844463887"/>
          <c:h val="0.9624466316710411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Утвержденный бюджет </a:t>
            </a:r>
            <a:r>
              <a:rPr lang="ru-RU" b="1" dirty="0"/>
              <a:t>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2024год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2025-2026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7907050"/>
              </p:ext>
            </p:extLst>
          </p:nvPr>
        </p:nvGraphicFramePr>
        <p:xfrm>
          <a:off x="251520" y="538480"/>
          <a:ext cx="8496944" cy="733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2024 </a:t>
                      </a:r>
                      <a:r>
                        <a:rPr lang="ru-RU" baseline="0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2025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2026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Дотации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4 236 300,00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2 993 400,0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2 694 100,0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Дотации на выравнивание</a:t>
                      </a:r>
                      <a:r>
                        <a:rPr lang="ru-RU" b="0" baseline="0" dirty="0" smtClean="0"/>
                        <a:t> бюджетной обеспеченности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3 741 800,00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2 993 400,00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2 694 100,00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Дотации на поддержку мер по обеспечению сбалансированности бюджетов (культура)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494 500,00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Субсидии бюджетам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4 129 600,00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Субсидии бюджетам на развитие сети учреждений </a:t>
                      </a:r>
                      <a:r>
                        <a:rPr lang="ru-RU" b="0" dirty="0" err="1" smtClean="0"/>
                        <a:t>культурно-досугового</a:t>
                      </a:r>
                      <a:r>
                        <a:rPr lang="ru-RU" b="0" dirty="0" smtClean="0"/>
                        <a:t> типа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4 129 600,00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352 800,00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387 600,00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423 000,00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352 600,00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387 400,00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422 800,00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8 718 700,0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3 381 000,0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3 117 100,00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6952839"/>
              </p:ext>
            </p:extLst>
          </p:nvPr>
        </p:nvGraphicFramePr>
        <p:xfrm>
          <a:off x="714348" y="1643050"/>
          <a:ext cx="7816382" cy="622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1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1189740854"/>
                    </a:ext>
                  </a:extLst>
                </a:gridCol>
                <a:gridCol w="1150418">
                  <a:extLst>
                    <a:ext uri="{9D8B030D-6E8A-4147-A177-3AD203B41FA5}">
                      <a16:colId xmlns="" xmlns:a16="http://schemas.microsoft.com/office/drawing/2014/main" val="2140047666"/>
                    </a:ext>
                  </a:extLst>
                </a:gridCol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7 805 900,00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7 944 000,00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7 947 200,00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финансовых органов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109 600,00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</a:t>
                      </a:r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592 700,0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955041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747 8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352 600,00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387 400,00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422 800,00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7623632"/>
              </p:ext>
            </p:extLst>
          </p:nvPr>
        </p:nvGraphicFramePr>
        <p:xfrm>
          <a:off x="642910" y="1142984"/>
          <a:ext cx="7746085" cy="461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="" xmlns:a16="http://schemas.microsoft.com/office/drawing/2014/main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2024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1 741 100,00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1 618 200,00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1 662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7 297 800,0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3 094 900,0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1 964 900,0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</a:t>
                      </a:r>
                      <a:r>
                        <a:rPr lang="ru-RU" sz="1500" baseline="0" dirty="0" smtClean="0"/>
                        <a:t>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18 178 000,0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13 516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13 736 700,0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916955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за </a:t>
            </a:r>
            <a:r>
              <a:rPr lang="ru-RU" sz="2800" b="1" dirty="0" smtClean="0">
                <a:solidFill>
                  <a:srgbClr val="002060"/>
                </a:solidFill>
              </a:rPr>
              <a:t>2024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Н.В.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джет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20245-2026гг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18 178,0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18 178,0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13 516,0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13 516,0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13 736,7тыс.руб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13 736,7 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8" y="4429132"/>
            <a:ext cx="2202671" cy="188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11" y="4429132"/>
            <a:ext cx="2209496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78" y="4429132"/>
            <a:ext cx="2440224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9" y="4429132"/>
            <a:ext cx="2288079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0725200"/>
              </p:ext>
            </p:extLst>
          </p:nvPr>
        </p:nvGraphicFramePr>
        <p:xfrm>
          <a:off x="571472" y="1285860"/>
          <a:ext cx="8247858" cy="41006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2024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1 157 700,0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1 107 100,0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1 157 700,0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1 190 400,0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3 596 600,0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3 740 400,0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3 890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3 596 600,0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3 740 400,0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3 890 100,0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4 732 900,00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5 213 300,00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5 514 600,00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776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4 462 900,00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4 943 300,00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5 244 600,00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22 700,00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22 700,00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9 459 300,00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10 135 000,00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10 619 600,00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платежи, зачисляемые в бюджеты сельских поселений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3648667"/>
              </p:ext>
            </p:extLst>
          </p:nvPr>
        </p:nvGraphicFramePr>
        <p:xfrm>
          <a:off x="971601" y="1628800"/>
          <a:ext cx="6886548" cy="46678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2024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сельских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fontScale="85000" lnSpcReduction="2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</a:t>
            </a: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94C600"/>
              </a:buClr>
            </a:pP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развитие сети учреждений </a:t>
            </a:r>
            <a:r>
              <a:rPr lang="ru-RU" sz="18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культурно-досугового</a:t>
            </a: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 (Федеральный и областной бюджеты)</a:t>
            </a:r>
          </a:p>
          <a:p>
            <a:pPr lvl="0">
              <a:buClr>
                <a:srgbClr val="94C600"/>
              </a:buClr>
            </a:pPr>
            <a:endParaRPr lang="ru-RU" sz="18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2665</TotalTime>
  <Words>680</Words>
  <Application>Microsoft Office PowerPoint</Application>
  <PresentationFormat>Экран (4:3)</PresentationFormat>
  <Paragraphs>280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2024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521</cp:revision>
  <dcterms:created xsi:type="dcterms:W3CDTF">2014-05-15T13:46:29Z</dcterms:created>
  <dcterms:modified xsi:type="dcterms:W3CDTF">2024-01-29T13:20:08Z</dcterms:modified>
</cp:coreProperties>
</file>