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2025</a:t>
            </a:r>
          </a:p>
        </c:rich>
      </c:tx>
      <c:layout>
        <c:manualLayout>
          <c:xMode val="edge"/>
          <c:yMode val="edge"/>
          <c:x val="0.40793869243468805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2025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948E-3"/>
                  <c:y val="6.250226025380331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7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41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825E-2"/>
                  <c:y val="-6.702793415385620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787E-2"/>
                  <c:y val="-6.703460728413118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0.11600000000000001</c:v>
                </c:pt>
                <c:pt idx="1">
                  <c:v>0.437</c:v>
                </c:pt>
                <c:pt idx="2">
                  <c:v>0.42199999999999999</c:v>
                </c:pt>
                <c:pt idx="3">
                  <c:v>2.3E-2</c:v>
                </c:pt>
                <c:pt idx="4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6"/>
          <c:w val="0.53419909025139178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3"/>
          <c:w val="0.33131706378466463"/>
          <c:h val="0.77101123320698028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2025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0.89700000000000002</c:v>
                </c:pt>
                <c:pt idx="1">
                  <c:v>0.10299999999999999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>
        <c:manualLayout>
          <c:layoutTarget val="inner"/>
          <c:xMode val="edge"/>
          <c:yMode val="edge"/>
          <c:x val="0.15143688048057788"/>
          <c:y val="6.5412782179419024E-2"/>
          <c:w val="0.49146866095805858"/>
          <c:h val="0.795903440745821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explosion val="18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Lbls>
            <c:dLbl>
              <c:idx val="0"/>
              <c:layout>
                <c:manualLayout>
                  <c:x val="8.8320392242637255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605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375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0104</c:v>
                </c:pt>
                <c:pt idx="1">
                  <c:v>0106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0314</c:v>
                </c:pt>
                <c:pt idx="7">
                  <c:v>0412</c:v>
                </c:pt>
                <c:pt idx="8">
                  <c:v>0502</c:v>
                </c:pt>
                <c:pt idx="9">
                  <c:v>0503</c:v>
                </c:pt>
                <c:pt idx="10">
                  <c:v>0705</c:v>
                </c:pt>
                <c:pt idx="11">
                  <c:v>0801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0.56100000000000005</c:v>
                </c:pt>
                <c:pt idx="1">
                  <c:v>8.9999999999999993E-3</c:v>
                </c:pt>
                <c:pt idx="2">
                  <c:v>6.9999999999999999E-4</c:v>
                </c:pt>
                <c:pt idx="3">
                  <c:v>1.4E-2</c:v>
                </c:pt>
                <c:pt idx="4">
                  <c:v>2.7E-2</c:v>
                </c:pt>
                <c:pt idx="5">
                  <c:v>1.0999999999999999E-2</c:v>
                </c:pt>
                <c:pt idx="6">
                  <c:v>8.9999999999999998E-4</c:v>
                </c:pt>
                <c:pt idx="7">
                  <c:v>2E-3</c:v>
                </c:pt>
                <c:pt idx="8">
                  <c:v>1.2E-2</c:v>
                </c:pt>
                <c:pt idx="9">
                  <c:v>0.13100000000000001</c:v>
                </c:pt>
                <c:pt idx="10">
                  <c:v>6.9999999999999999E-4</c:v>
                </c:pt>
                <c:pt idx="11">
                  <c:v>0.217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5842935386658938"/>
          <c:y val="9.7755905511811188E-3"/>
          <c:w val="0.23539775178813221"/>
          <c:h val="0.98999345975220099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Проект бюджета 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2025 </a:t>
            </a:r>
            <a:r>
              <a:rPr lang="ru-RU" b="1" dirty="0" smtClean="0"/>
              <a:t>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2026-2027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7907050"/>
              </p:ext>
            </p:extLst>
          </p:nvPr>
        </p:nvGraphicFramePr>
        <p:xfrm>
          <a:off x="251520" y="538480"/>
          <a:ext cx="8496944" cy="770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2025 </a:t>
                      </a:r>
                      <a:r>
                        <a:rPr lang="ru-RU" baseline="0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2026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2027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Дотации бюджетам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3 480 500,00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694 100,0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2 694 100,0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Дотации на выравнивание</a:t>
                      </a:r>
                      <a:r>
                        <a:rPr lang="ru-RU" b="0" baseline="0" dirty="0"/>
                        <a:t> бюджетной обеспеченности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2 993 400,00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694 100,00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2 694 100,00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Дотации на поддержку мер по обеспечению сбалансированности бюджетов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487 100,00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Субсидии бюджетам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Субсидии бюджетам на развитие сети учреждений </a:t>
                      </a:r>
                      <a:r>
                        <a:rPr lang="ru-RU" b="0" dirty="0" err="1" smtClean="0"/>
                        <a:t>культурно-досугового</a:t>
                      </a:r>
                      <a:r>
                        <a:rPr lang="ru-RU" b="0" dirty="0" smtClean="0"/>
                        <a:t> типа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401 000,00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437 700,00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400 800,00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437 500,00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</a:t>
                      </a:r>
                      <a:r>
                        <a:rPr lang="ru-RU" dirty="0" smtClean="0"/>
                        <a:t>Инициативный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3 881 500,00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2 694 300,00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6952839"/>
              </p:ext>
            </p:extLst>
          </p:nvPr>
        </p:nvGraphicFramePr>
        <p:xfrm>
          <a:off x="571471" y="1500173"/>
          <a:ext cx="7959259" cy="811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3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3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512">
                  <a:extLst>
                    <a:ext uri="{9D8B030D-6E8A-4147-A177-3AD203B41FA5}">
                      <a16:colId xmlns:a16="http://schemas.microsoft.com/office/drawing/2014/main" xmlns="" val="1189740854"/>
                    </a:ext>
                  </a:extLst>
                </a:gridCol>
                <a:gridCol w="1171447">
                  <a:extLst>
                    <a:ext uri="{9D8B030D-6E8A-4147-A177-3AD203B41FA5}">
                      <a16:colId xmlns:a16="http://schemas.microsoft.com/office/drawing/2014/main" xmlns="" val="2140047666"/>
                    </a:ext>
                  </a:extLst>
                </a:gridCol>
              </a:tblGrid>
              <a:tr h="867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2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73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375 500,0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530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30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</a:t>
                      </a:r>
                      <a:r>
                        <a:rPr lang="en-US" sz="15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631 600,00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3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955041"/>
                  </a:ext>
                </a:extLst>
              </a:tr>
              <a:tr h="67107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827 600,0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264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400 800,0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68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68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7623632"/>
              </p:ext>
            </p:extLst>
          </p:nvPr>
        </p:nvGraphicFramePr>
        <p:xfrm>
          <a:off x="642910" y="1142984"/>
          <a:ext cx="7746085" cy="461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:a16="http://schemas.microsoft.com/office/drawing/2014/main" xmlns="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2025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1 950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287 200,0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2 019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3 247 500,0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2 906 400,0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780 400,0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</a:t>
                      </a:r>
                      <a:r>
                        <a:rPr lang="ru-RU" sz="1500" baseline="0" dirty="0" smtClean="0"/>
                        <a:t>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smtClean="0"/>
                        <a:t>10</a:t>
                      </a:r>
                      <a:r>
                        <a:rPr lang="ru-RU" sz="1500" baseline="0" smtClean="0"/>
                        <a:t> 00</a:t>
                      </a:r>
                      <a:r>
                        <a:rPr lang="ru-RU" sz="150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14 931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14 548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14 532 500,0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9169555"/>
              </p:ext>
            </p:extLst>
          </p:nvPr>
        </p:nvGraphicFramePr>
        <p:xfrm>
          <a:off x="457200" y="1357298"/>
          <a:ext cx="832964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</a:t>
            </a:r>
            <a:r>
              <a:rPr lang="ru-RU" sz="2800" b="1" dirty="0" smtClean="0">
                <a:solidFill>
                  <a:srgbClr val="002060"/>
                </a:solidFill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</a:rPr>
              <a:t>2025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проект бюджета 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Н.В. Самохина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2027г.г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14 931,8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14 931,8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14 548,8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14 548,8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14 532,5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14 532,5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800" dirty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0725200"/>
              </p:ext>
            </p:extLst>
          </p:nvPr>
        </p:nvGraphicFramePr>
        <p:xfrm>
          <a:off x="571472" y="1285860"/>
          <a:ext cx="8247858" cy="45278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2025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280 400,00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389 300,00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280 400,00 </a:t>
                      </a: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</a:t>
                      </a:r>
                    </a:p>
                    <a:p>
                      <a:pPr algn="r"/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389 300,00</a:t>
                      </a:r>
                      <a:endParaRPr lang="ru-RU" sz="15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4 829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023 100,00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5 224 000,00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4 829 900,00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023 100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5 224 000,00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921 700,00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061 200,00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205 100,00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259 200,00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791 600,00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924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11 050 300,00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11 417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11 838 200,00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платежи, зачисляемые в бюджеты сельских поселений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3648667"/>
              </p:ext>
            </p:extLst>
          </p:nvPr>
        </p:nvGraphicFramePr>
        <p:xfrm>
          <a:off x="971601" y="1628800"/>
          <a:ext cx="6886548" cy="46678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2025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сельских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2938</TotalTime>
  <Words>639</Words>
  <Application>Microsoft Office PowerPoint</Application>
  <PresentationFormat>Экран (4:3)</PresentationFormat>
  <Paragraphs>284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на 2025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542</cp:revision>
  <dcterms:created xsi:type="dcterms:W3CDTF">2014-05-15T13:46:29Z</dcterms:created>
  <dcterms:modified xsi:type="dcterms:W3CDTF">2025-01-21T08:30:31Z</dcterms:modified>
</cp:coreProperties>
</file>