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9" r:id="rId13"/>
    <p:sldId id="271" r:id="rId14"/>
    <p:sldId id="268" r:id="rId15"/>
    <p:sldId id="273" r:id="rId16"/>
    <p:sldId id="276" r:id="rId17"/>
    <p:sldId id="277" r:id="rId18"/>
    <p:sldId id="283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2019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2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3.5351958854724717E-2"/>
                  <c:y val="-6.7034607284131034E-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%">
                  <c:v>0.10320000000000001</c:v>
                </c:pt>
                <c:pt idx="3" formatCode="0.0%">
                  <c:v>0.22700000000000004</c:v>
                </c:pt>
                <c:pt idx="4" formatCode="0.0%">
                  <c:v>0.56899999999999995</c:v>
                </c:pt>
                <c:pt idx="5" formatCode="0.0%">
                  <c:v>2.6000000000000002E-2</c:v>
                </c:pt>
                <c:pt idx="6" formatCode="0.0%">
                  <c:v>3.9000000000000003E-3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64"/>
          <c:y val="0.45488253568617865"/>
          <c:w val="0.30497172077720225"/>
          <c:h val="0.2496857170902741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доходы </a:t>
            </a:r>
            <a:r>
              <a:rPr lang="ru-RU" dirty="0" smtClean="0"/>
              <a:t>2019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705181187589796E-2"/>
          <c:y val="0.20425885020092224"/>
          <c:w val="0.57946887408169678"/>
          <c:h val="0.7041713466626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2019</c:v>
                </c:pt>
              </c:strCache>
            </c:strRef>
          </c:tx>
          <c:explosion val="13"/>
          <c:dPt>
            <c:idx val="0"/>
            <c:explosion val="0"/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242531036750606"/>
                  <c:y val="-0.26895821673734588"/>
                </c:manualLayout>
              </c:layout>
              <c:dLblPos val="bestFit"/>
              <c:showVal val="1"/>
            </c:dLbl>
            <c:dLbl>
              <c:idx val="1"/>
              <c:layout/>
              <c:dLblPos val="bestFit"/>
              <c:showVal val="1"/>
            </c:dLbl>
            <c:dLbl>
              <c:idx val="2"/>
              <c:layout/>
              <c:dLblPos val="bestFit"/>
              <c:showVal val="1"/>
            </c:dLbl>
            <c:dLbl>
              <c:idx val="3"/>
              <c:layout>
                <c:manualLayout>
                  <c:x val="-9.8917934194545504E-2"/>
                  <c:y val="-3.5865335027395091E-2"/>
                </c:manualLayout>
              </c:layout>
              <c:dLblPos val="bestFit"/>
              <c:showVal val="1"/>
            </c:dLbl>
            <c:dLbl>
              <c:idx val="4"/>
              <c:dLblPos val="bestFit"/>
              <c:showVal val="1"/>
            </c:dLbl>
            <c:delete val="1"/>
            <c:dLblPos val="bestFit"/>
          </c:dLbls>
          <c:cat>
            <c:strRef>
              <c:f>Лист1!$A$2:$A$4</c:f>
              <c:strCache>
                <c:ptCount val="3"/>
                <c:pt idx="0">
                  <c:v>Доходы от оказания платных услуг  и компенсации затрат государства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Невыясненные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0.70800000000000007</c:v>
                </c:pt>
                <c:pt idx="1">
                  <c:v>0.18000000000000002</c:v>
                </c:pt>
                <c:pt idx="2">
                  <c:v>0.112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272777010383808"/>
          <c:y val="0.17005491913354692"/>
          <c:w val="0.33618010348770427"/>
          <c:h val="0.70691898361473637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1.1439999999999997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0.67700000000000016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0.99099999999999999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0.52800000000000002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запраты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1.0269999999999997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96295552"/>
        <c:axId val="96313728"/>
        <c:axId val="0"/>
      </c:bar3DChart>
      <c:catAx>
        <c:axId val="96295552"/>
        <c:scaling>
          <c:orientation val="minMax"/>
        </c:scaling>
        <c:axPos val="b"/>
        <c:tickLblPos val="nextTo"/>
        <c:crossAx val="96313728"/>
        <c:crosses val="autoZero"/>
        <c:auto val="1"/>
        <c:lblAlgn val="ctr"/>
        <c:lblOffset val="100"/>
      </c:catAx>
      <c:valAx>
        <c:axId val="96313728"/>
        <c:scaling>
          <c:orientation val="minMax"/>
        </c:scaling>
        <c:axPos val="l"/>
        <c:majorGridlines/>
        <c:numFmt formatCode="0.0%" sourceLinked="1"/>
        <c:tickLblPos val="nextTo"/>
        <c:crossAx val="9629555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1965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13"/>
          <c:w val="0.534199090251390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1"/>
          <c:w val="0.33131706378466336"/>
          <c:h val="0.77101123320697906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2019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373E-2"/>
                  <c:y val="0.1039949264896497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26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1E-2"/>
                  <c:y val="0.19805854905010564"/>
                </c:manualLayout>
              </c:layout>
              <c:dLblPos val="bestFit"/>
              <c:showVal val="1"/>
            </c:dLbl>
            <c:delete val="1"/>
            <c:dLblPos val="bestFit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0.76000000000000012</c:v>
                </c:pt>
                <c:pt idx="1">
                  <c:v>5.8700000000000009E-2</c:v>
                </c:pt>
                <c:pt idx="2">
                  <c:v>0.18100000000000002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4"/>
          <c:w val="0.26884890845365106"/>
          <c:h val="0.87544226769878908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6978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8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153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0705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0409</c:v>
                </c:pt>
                <c:pt idx="6">
                  <c:v>1004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4.0000000000000007E-4</c:v>
                </c:pt>
                <c:pt idx="1">
                  <c:v>0.46260000000000001</c:v>
                </c:pt>
                <c:pt idx="2">
                  <c:v>1.1500000000000003E-2</c:v>
                </c:pt>
                <c:pt idx="3">
                  <c:v>1.9000000000000003E-2</c:v>
                </c:pt>
                <c:pt idx="4">
                  <c:v>1.6000000000000003E-3</c:v>
                </c:pt>
                <c:pt idx="5">
                  <c:v>5.0400000000000007E-2</c:v>
                </c:pt>
                <c:pt idx="6">
                  <c:v>1.4000000000000002E-3</c:v>
                </c:pt>
                <c:pt idx="7">
                  <c:v>0.16159999999999999</c:v>
                </c:pt>
                <c:pt idx="8">
                  <c:v>0.28500000000000003</c:v>
                </c:pt>
                <c:pt idx="9">
                  <c:v>1.4000000000000002E-3</c:v>
                </c:pt>
                <c:pt idx="10">
                  <c:v>7.000000000000001E-4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389"/>
          <c:y val="4.2593473259386172E-2"/>
          <c:w val="0.49660975169425764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0.98799999999999999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04 - Транспортная система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0.90300000000000002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0.97799999999999998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0.91400000000000003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0.86799999999999999</c:v>
                </c:pt>
              </c:numCache>
            </c:numRef>
          </c:val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0.98399999999999999</c:v>
                </c:pt>
              </c:numCache>
            </c:numRef>
          </c:val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0.995</c:v>
                </c:pt>
              </c:numCache>
            </c:numRef>
          </c:val>
        </c:ser>
        <c:ser>
          <c:idx val="10"/>
          <c:order val="9"/>
          <c:tx>
            <c:strRef>
              <c:f>Лист1!$K$1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axId val="96665600"/>
        <c:axId val="96667136"/>
      </c:barChart>
      <c:catAx>
        <c:axId val="96665600"/>
        <c:scaling>
          <c:orientation val="minMax"/>
        </c:scaling>
        <c:axPos val="b"/>
        <c:tickLblPos val="nextTo"/>
        <c:crossAx val="96667136"/>
        <c:crosses val="autoZero"/>
        <c:auto val="1"/>
        <c:lblAlgn val="ctr"/>
        <c:lblOffset val="100"/>
      </c:catAx>
      <c:valAx>
        <c:axId val="96667136"/>
        <c:scaling>
          <c:orientation val="minMax"/>
        </c:scaling>
        <c:axPos val="l"/>
        <c:majorGridlines/>
        <c:numFmt formatCode="0.0%" sourceLinked="1"/>
        <c:tickLblPos val="nextTo"/>
        <c:crossAx val="9666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976"/>
          <c:y val="3.5075768286570185E-3"/>
          <c:w val="0.25399707572174535"/>
          <c:h val="0.71701236826813797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0.27821</cdr:x>
      <cdr:y>0.24302</cdr:y>
    </cdr:from>
    <cdr:to>
      <cdr:x>0.41314</cdr:x>
      <cdr:y>0.50365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5436" y="940094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2019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Наилучшие показатели по исполнению доходной базы бюджета сложились по  штрафам (400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от годового плана).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1501952"/>
              </p:ext>
            </p:extLst>
          </p:nvPr>
        </p:nvGraphicFramePr>
        <p:xfrm>
          <a:off x="395536" y="404664"/>
          <a:ext cx="8352929" cy="4861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2 699 600,00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2 699 600,00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208 400,00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208 400,00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5,87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208 200,00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208 200,00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5,87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678 208,17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643 208,17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Дорожный фонд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585 400,00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570 400,00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Межбюджетные трансферты для компенсации</a:t>
                      </a:r>
                      <a:r>
                        <a:rPr lang="ru-RU" sz="1400" b="0" baseline="0" dirty="0" smtClean="0"/>
                        <a:t> дополнительных расходов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92 808,17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72 808,17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3 586 208,17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3 551 208,17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827584" y="1340768"/>
          <a:ext cx="7920880" cy="423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5 155 213,45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5 072 106,69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46,26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128 829,00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126 391,49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1,15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208 200,00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208 200,00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1,90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17 390,0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17 185,00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992888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468082"/>
                <a:gridCol w="1556473"/>
                <a:gridCol w="645649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552 500,00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552 500,00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1 949 201,72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1 771 482,37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16,16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3 600 100,00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3 124 882,19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86,8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28,50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64</a:t>
                      </a:r>
                      <a:r>
                        <a:rPr lang="ru-RU" sz="1500" baseline="0" dirty="0" smtClean="0"/>
                        <a:t> 300,00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64 010,28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15 560,00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15 554,89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11 704 794,17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10 964</a:t>
                      </a:r>
                      <a:r>
                        <a:rPr lang="ru-RU" sz="1500" b="1" baseline="0" dirty="0" smtClean="0"/>
                        <a:t> 812,91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93,7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93,7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smtClean="0">
                <a:solidFill>
                  <a:srgbClr val="002060"/>
                </a:solidFill>
              </a:rPr>
              <a:t>2019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муниципальной программе: «Защита населения и территории Калиновского сельского поселения от чрезвычайных ситуаций, обеспечение пожарной безопасности и безопасности людей на водных объектах». По остальным 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исполнено на  99,9% - 100%.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07774548"/>
              </p:ext>
            </p:extLst>
          </p:nvPr>
        </p:nvGraphicFramePr>
        <p:xfrm>
          <a:off x="597828" y="836712"/>
          <a:ext cx="80648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6291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В целом, показатели отчета об исполнении бюджета Калиновского сельского поселения Азовского района за </a:t>
            </a:r>
            <a:r>
              <a:rPr lang="ru-RU" sz="1500" dirty="0" smtClean="0"/>
              <a:t>2019 </a:t>
            </a:r>
            <a:r>
              <a:rPr lang="ru-RU" sz="1500" dirty="0" smtClean="0"/>
              <a:t>год немного ниже прогнозных.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Поступление налоговых и неналоговых доходов составило за текущий год составило </a:t>
            </a:r>
            <a:r>
              <a:rPr lang="ru-RU" sz="1500" dirty="0" smtClean="0"/>
              <a:t>94,7% </a:t>
            </a:r>
            <a:r>
              <a:rPr lang="ru-RU" sz="1500" dirty="0" smtClean="0"/>
              <a:t>от </a:t>
            </a:r>
            <a:r>
              <a:rPr lang="ru-RU" sz="1500" dirty="0" smtClean="0"/>
              <a:t>плана. </a:t>
            </a:r>
            <a:r>
              <a:rPr lang="ru-RU" sz="1500" dirty="0" smtClean="0"/>
              <a:t>В основном это связано с </a:t>
            </a:r>
            <a:r>
              <a:rPr lang="ru-RU" sz="1500" dirty="0" err="1" smtClean="0"/>
              <a:t>недопоступлением</a:t>
            </a:r>
            <a:r>
              <a:rPr lang="ru-RU" sz="1500" dirty="0" smtClean="0"/>
              <a:t> </a:t>
            </a:r>
            <a:r>
              <a:rPr lang="ru-RU" sz="1500" dirty="0" smtClean="0"/>
              <a:t>ЕСХН.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Исполнение плана по </a:t>
            </a:r>
            <a:r>
              <a:rPr lang="ru-RU" sz="1500" dirty="0"/>
              <a:t>расходам составило </a:t>
            </a:r>
            <a:r>
              <a:rPr lang="ru-RU" sz="1500" dirty="0" smtClean="0"/>
              <a:t>93,7%,.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 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И.Ю.Павлова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2020 -2021 г. г.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25.12.2018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9 905,4тыс.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9 905,4тыс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6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.01.2019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22.03.2019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26.04.2019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29.05.2016г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 решением от 30.07.2019 г. № 83, решением от 08.10.2019 г. № 84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11 643,4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11 704,8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сложившегося на 01 января 2020 г. составил 129,2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674 600,00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771 858,48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114,4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10,32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674 600,00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771 858,48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114,4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10,32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2 506 200,00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1 696</a:t>
                      </a:r>
                      <a:r>
                        <a:rPr lang="ru-RU" sz="1500" b="1" baseline="0" dirty="0" smtClean="0"/>
                        <a:t> 893,02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67,7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22,69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2 506 200,00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1 696 893,02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67,7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22,69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/>
                        <a:t>4 460</a:t>
                      </a:r>
                      <a:r>
                        <a:rPr lang="ru-RU" sz="1500" b="1" i="0" baseline="0" dirty="0" smtClean="0"/>
                        <a:t> 500,00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4 456 752,61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/>
                        <a:t>99,9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/>
                        <a:t>59,59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165 800,00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199 766,35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120,5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/>
                        <a:t>4 294 700,00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4 256 986,26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99,1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56,92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55 900,00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29 550,00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55 900,00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29 550,00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8 057 200,00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7 478 503,44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92,7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92,7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7425106" cy="2799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369 764,74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93 789,00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58 459,08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522 012,82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1027664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4590310"/>
              </p:ext>
            </p:extLst>
          </p:nvPr>
        </p:nvGraphicFramePr>
        <p:xfrm>
          <a:off x="428596" y="1988840"/>
          <a:ext cx="8429684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9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2412</TotalTime>
  <Words>603</Words>
  <Application>Microsoft Office PowerPoint</Application>
  <PresentationFormat>Экран (4:3)</PresentationFormat>
  <Paragraphs>307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Слайд 9</vt:lpstr>
      <vt:lpstr> Наилучшие показатели по исполнению доходной базы бюджета сложились по  штрафам (400,0% от годового плана).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2019 год</vt:lpstr>
      <vt:lpstr>Слайд 18</vt:lpstr>
      <vt:lpstr>Заключение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491</cp:revision>
  <dcterms:created xsi:type="dcterms:W3CDTF">2014-05-15T13:46:29Z</dcterms:created>
  <dcterms:modified xsi:type="dcterms:W3CDTF">2020-05-18T14:19:45Z</dcterms:modified>
</cp:coreProperties>
</file>