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9" r:id="rId12"/>
    <p:sldId id="271" r:id="rId13"/>
    <p:sldId id="268" r:id="rId14"/>
    <p:sldId id="273" r:id="rId15"/>
    <p:sldId id="276" r:id="rId16"/>
    <p:sldId id="277" r:id="rId17"/>
    <p:sldId id="283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2020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2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7.2815049092404591E-2"/>
                  <c:y val="-0.20110231501652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3.5351958854724599E-2"/>
                  <c:y val="-5.06316225436422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%">
                  <c:v>0.10320000000000003</c:v>
                </c:pt>
                <c:pt idx="3" formatCode="0.0%">
                  <c:v>0.22700000000000006</c:v>
                </c:pt>
                <c:pt idx="4" formatCode="0.0%">
                  <c:v>0.56899999999999995</c:v>
                </c:pt>
                <c:pt idx="5" formatCode="0.0%">
                  <c:v>2.6000000000000006E-2</c:v>
                </c:pt>
                <c:pt idx="6" formatCode="0.0%">
                  <c:v>3.9000000000000011E-3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531987781174164"/>
          <c:y val="0.4548825356861787"/>
          <c:w val="0.30497172077720236"/>
          <c:h val="0.24968571709027412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0.96199999999999997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1.4350000000000001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1.0429999999999999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0.59899999999999998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компенсационные запраты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132094976"/>
        <c:axId val="132109056"/>
        <c:axId val="0"/>
      </c:bar3DChart>
      <c:catAx>
        <c:axId val="132094976"/>
        <c:scaling>
          <c:orientation val="minMax"/>
        </c:scaling>
        <c:axPos val="b"/>
        <c:tickLblPos val="nextTo"/>
        <c:crossAx val="132109056"/>
        <c:crosses val="autoZero"/>
        <c:auto val="1"/>
        <c:lblAlgn val="ctr"/>
        <c:lblOffset val="100"/>
      </c:catAx>
      <c:valAx>
        <c:axId val="132109056"/>
        <c:scaling>
          <c:orientation val="minMax"/>
        </c:scaling>
        <c:axPos val="l"/>
        <c:majorGridlines/>
        <c:numFmt formatCode="0.0%" sourceLinked="1"/>
        <c:tickLblPos val="nextTo"/>
        <c:crossAx val="13209497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34742171504758"/>
          <c:y val="6.4719869413775818E-2"/>
          <c:w val="0.30957433301061976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18"/>
          <c:w val="0.53419909025139101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4"/>
          <c:w val="0.33131706378466352"/>
          <c:h val="0.77101123320697929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2020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2020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38E-2"/>
                  <c:y val="0.10399492648964977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29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14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0.73599999999999999</c:v>
                </c:pt>
                <c:pt idx="1">
                  <c:v>7.5999999999999998E-2</c:v>
                </c:pt>
                <c:pt idx="2">
                  <c:v>0.188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5"/>
          <c:w val="0.26884890845365111"/>
          <c:h val="0.8754422676987893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019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91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194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0705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0409</c:v>
                </c:pt>
                <c:pt idx="6">
                  <c:v>1004</c:v>
                </c:pt>
                <c:pt idx="7">
                  <c:v>0503</c:v>
                </c:pt>
                <c:pt idx="8">
                  <c:v>0801</c:v>
                </c:pt>
                <c:pt idx="9">
                  <c:v>1001</c:v>
                </c:pt>
                <c:pt idx="10">
                  <c:v>1101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4.0000000000000002E-4</c:v>
                </c:pt>
                <c:pt idx="1">
                  <c:v>0.45300000000000001</c:v>
                </c:pt>
                <c:pt idx="2">
                  <c:v>2.0899999999999998E-2</c:v>
                </c:pt>
                <c:pt idx="3">
                  <c:v>2.0299999999999999E-2</c:v>
                </c:pt>
                <c:pt idx="4">
                  <c:v>1.1000000000000001E-3</c:v>
                </c:pt>
                <c:pt idx="5">
                  <c:v>4.8500000000000001E-2</c:v>
                </c:pt>
                <c:pt idx="6">
                  <c:v>0</c:v>
                </c:pt>
                <c:pt idx="7">
                  <c:v>0.18429999999999999</c:v>
                </c:pt>
                <c:pt idx="8">
                  <c:v>0.26479999999999998</c:v>
                </c:pt>
                <c:pt idx="9">
                  <c:v>5.8999999999999999E-3</c:v>
                </c:pt>
                <c:pt idx="10">
                  <c:v>4.0000000000000002E-4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392"/>
          <c:y val="4.2593473259386186E-2"/>
          <c:w val="0.49660975169425775"/>
          <c:h val="0.76713847795072165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02 - Защита от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04 - Транспортная система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07 - Уличное освещение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8 - Озеленение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09 - Благоустройство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10 - Культура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11 - Спорт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13 - Управление финансами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15 - Социальная поддержка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9"/>
          <c:tx>
            <c:strRef>
              <c:f>Лист1!$K$1</c:f>
              <c:strCache>
                <c:ptCount val="1"/>
                <c:pt idx="0">
                  <c:v>14 - Доступная среда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axId val="133279104"/>
        <c:axId val="133289088"/>
      </c:barChart>
      <c:catAx>
        <c:axId val="133279104"/>
        <c:scaling>
          <c:orientation val="minMax"/>
        </c:scaling>
        <c:axPos val="b"/>
        <c:tickLblPos val="nextTo"/>
        <c:crossAx val="133289088"/>
        <c:crosses val="autoZero"/>
        <c:auto val="1"/>
        <c:lblAlgn val="ctr"/>
        <c:lblOffset val="100"/>
      </c:catAx>
      <c:valAx>
        <c:axId val="133289088"/>
        <c:scaling>
          <c:orientation val="minMax"/>
        </c:scaling>
        <c:axPos val="l"/>
        <c:majorGridlines/>
        <c:numFmt formatCode="0.0%" sourceLinked="1"/>
        <c:tickLblPos val="nextTo"/>
        <c:crossAx val="13327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998"/>
          <c:y val="3.5075768286570198E-3"/>
          <c:w val="0.25399707572174535"/>
          <c:h val="0.71701236826813797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0.31338</cdr:x>
      <cdr:y>0.30345</cdr:y>
    </cdr:from>
    <cdr:to>
      <cdr:x>0.44831</cdr:x>
      <cdr:y>0.56408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9672" y="1409696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за </a:t>
            </a:r>
            <a:r>
              <a:rPr lang="ru-RU" b="1" dirty="0" smtClean="0"/>
              <a:t>2020 </a:t>
            </a:r>
            <a:r>
              <a:rPr lang="ru-RU" b="1" dirty="0" smtClean="0"/>
              <a:t>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1501952"/>
              </p:ext>
            </p:extLst>
          </p:nvPr>
        </p:nvGraphicFramePr>
        <p:xfrm>
          <a:off x="395536" y="404664"/>
          <a:ext cx="8352929" cy="4861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2 239 000,00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2 239 000,00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231 300,0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231 300,0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7,60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231 100,0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231 100,0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571 500,0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571 500,00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18,79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Дорожный фонд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571 500,0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571 500,00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Межбюджетные трансферты для компенсации</a:t>
                      </a:r>
                      <a:r>
                        <a:rPr lang="ru-RU" sz="1400" b="0" baseline="0" dirty="0" smtClean="0"/>
                        <a:t> дополнительных расходов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3 041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3 041 800,0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8572899"/>
              </p:ext>
            </p:extLst>
          </p:nvPr>
        </p:nvGraphicFramePr>
        <p:xfrm>
          <a:off x="827584" y="1340768"/>
          <a:ext cx="7920880" cy="423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5 164 381,54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5 164 381,54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45,3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238 665,29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238 631,07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2,09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231 100,0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231 100,0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2,03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12 470,0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12 469,0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9976599"/>
              </p:ext>
            </p:extLst>
          </p:nvPr>
        </p:nvGraphicFramePr>
        <p:xfrm>
          <a:off x="683568" y="1772816"/>
          <a:ext cx="7992888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468082"/>
                <a:gridCol w="1556473"/>
                <a:gridCol w="645649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552 </a:t>
                      </a:r>
                      <a:r>
                        <a:rPr lang="ru-RU" sz="1500" dirty="0" smtClean="0"/>
                        <a:t>400,00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552 </a:t>
                      </a:r>
                      <a:r>
                        <a:rPr lang="ru-RU" sz="1500" dirty="0" smtClean="0"/>
                        <a:t>400,00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4,85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2 098 927,84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2 098 874,84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18,43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</a:t>
                      </a:r>
                      <a:r>
                        <a:rPr lang="ru-RU" sz="1500" baseline="0" dirty="0" smtClean="0"/>
                        <a:t> 015 301,58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3 015 300,74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26,48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68 235,00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68 235,00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923,64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923,33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</a:t>
                      </a:r>
                      <a:r>
                        <a:rPr lang="ru-RU" sz="1500" dirty="0" smtClean="0"/>
                        <a:t>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4 999,00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11 388 405,00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11 387 314, 52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smtClean="0">
                <a:solidFill>
                  <a:srgbClr val="002060"/>
                </a:solidFill>
              </a:rPr>
              <a:t>2020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797152"/>
            <a:ext cx="8208912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муниципальной программе: «Защита населения и территории Калиновского сельского поселения от чрезвычайных ситуаций, обеспечение пожарной безопасности и безопасности людей на водных объектах». По остальным 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 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исполнено на  99,9% - 100%.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607774548"/>
              </p:ext>
            </p:extLst>
          </p:nvPr>
        </p:nvGraphicFramePr>
        <p:xfrm>
          <a:off x="597828" y="836712"/>
          <a:ext cx="80648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629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  <a:r>
              <a:rPr lang="ru-RU" sz="2000" dirty="0" smtClean="0"/>
              <a:t>В целом, показатели отчета об исполнении бюджета Калиновского сельского поселения Азовского района за </a:t>
            </a:r>
            <a:r>
              <a:rPr lang="ru-RU" sz="2000" dirty="0" smtClean="0"/>
              <a:t>2020 </a:t>
            </a:r>
            <a:r>
              <a:rPr lang="ru-RU" sz="2000" dirty="0" smtClean="0"/>
              <a:t>год </a:t>
            </a:r>
            <a:r>
              <a:rPr lang="ru-RU" sz="2000" dirty="0" smtClean="0"/>
              <a:t>выше </a:t>
            </a:r>
            <a:r>
              <a:rPr lang="ru-RU" sz="2000" dirty="0" smtClean="0"/>
              <a:t>прогнозных.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Поступление налоговых и неналоговых доходов составило за текущий </a:t>
            </a:r>
            <a:r>
              <a:rPr lang="ru-RU" sz="2000" smtClean="0"/>
              <a:t>год </a:t>
            </a:r>
            <a:r>
              <a:rPr lang="ru-RU" sz="2000" smtClean="0"/>
              <a:t>составило 118,6,% </a:t>
            </a:r>
            <a:r>
              <a:rPr lang="ru-RU" sz="2000" dirty="0" smtClean="0"/>
              <a:t>от плана. В основном это связано с </a:t>
            </a:r>
            <a:r>
              <a:rPr lang="ru-RU" sz="2000" dirty="0" smtClean="0"/>
              <a:t>перевыполнением плана по </a:t>
            </a:r>
            <a:r>
              <a:rPr lang="ru-RU" sz="2000" dirty="0" smtClean="0"/>
              <a:t>ЕСХН. 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Исполнение плана по </a:t>
            </a:r>
            <a:r>
              <a:rPr lang="ru-RU" sz="2000" dirty="0"/>
              <a:t>расходам составило </a:t>
            </a:r>
            <a:r>
              <a:rPr lang="ru-RU" sz="2000" dirty="0" smtClean="0"/>
              <a:t>99,9%</a:t>
            </a:r>
            <a:r>
              <a:rPr lang="ru-RU" sz="1500" dirty="0" smtClean="0"/>
              <a:t>,.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8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К.Н. Косых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26.12.2019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10 200,9тыс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10 200,9 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раз: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.03.2020г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28.04.2020г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27.07.2020г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28.08.2020г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28.10.2020г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30.11.2020г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решением от 18.12.2020г. №112.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259,3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388,4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сложившегося на 01 января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составил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1 401,9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4950216"/>
              </p:ext>
            </p:extLst>
          </p:nvPr>
        </p:nvGraphicFramePr>
        <p:xfrm>
          <a:off x="467544" y="548680"/>
          <a:ext cx="8280920" cy="47377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7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855 900,00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823 686,46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96,2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10,02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855 900,00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823 686,46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96,2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10,02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757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2 867 805,00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4 115 074,89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143,49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50,08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2 867 805,00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4 115 074,89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96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4 458 100,00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4 766 528,29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310 849,43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38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4 268</a:t>
                      </a:r>
                      <a:r>
                        <a:rPr lang="ru-RU" sz="1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4 455 678,86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35 700,00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21 400,00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59,94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35 700,00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21 400,00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59,94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8 217 505,00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9 747 399,27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7664517"/>
              </p:ext>
            </p:extLst>
          </p:nvPr>
        </p:nvGraphicFramePr>
        <p:xfrm>
          <a:off x="971601" y="1628800"/>
          <a:ext cx="7425106" cy="2799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20 327,63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продажи</a:t>
                      </a:r>
                      <a:r>
                        <a:rPr lang="ru-RU" sz="1500" baseline="0" dirty="0" smtClean="0"/>
                        <a:t>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20 527,63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33858638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2477</TotalTime>
  <Words>580</Words>
  <Application>Microsoft Office PowerPoint</Application>
  <PresentationFormat>Экран (4:3)</PresentationFormat>
  <Paragraphs>301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2020 год</vt:lpstr>
      <vt:lpstr>Слайд 17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501</cp:revision>
  <dcterms:created xsi:type="dcterms:W3CDTF">2014-05-15T13:46:29Z</dcterms:created>
  <dcterms:modified xsi:type="dcterms:W3CDTF">2021-03-15T08:48:00Z</dcterms:modified>
</cp:coreProperties>
</file>