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9" r:id="rId12"/>
    <p:sldId id="271" r:id="rId13"/>
    <p:sldId id="268" r:id="rId14"/>
    <p:sldId id="273" r:id="rId15"/>
    <p:sldId id="276" r:id="rId16"/>
    <p:sldId id="277" r:id="rId17"/>
    <p:sldId id="283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2021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2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7.2815049092404591E-2"/>
                  <c:y val="-0.20110231501652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3.5351958854724613E-2"/>
                  <c:y val="-5.06316225436423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%">
                  <c:v>1.962</c:v>
                </c:pt>
                <c:pt idx="3" formatCode="0.0%">
                  <c:v>1.177</c:v>
                </c:pt>
                <c:pt idx="4" formatCode="0.0%">
                  <c:v>1.004</c:v>
                </c:pt>
                <c:pt idx="5" formatCode="0.0%">
                  <c:v>1.2089999999999999</c:v>
                </c:pt>
                <c:pt idx="6" formatCode="0.0%">
                  <c:v>0.63800000000000012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531987781174164"/>
          <c:y val="0.45488253568617881"/>
          <c:w val="0.30497172077720247"/>
          <c:h val="0.24968571709027418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1.9620000000000002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1.177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1.004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0.63800000000000012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компенсационные запраты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95815936"/>
        <c:axId val="95821824"/>
        <c:axId val="0"/>
      </c:bar3DChart>
      <c:catAx>
        <c:axId val="95815936"/>
        <c:scaling>
          <c:orientation val="minMax"/>
        </c:scaling>
        <c:axPos val="b"/>
        <c:tickLblPos val="nextTo"/>
        <c:crossAx val="95821824"/>
        <c:crosses val="autoZero"/>
        <c:auto val="1"/>
        <c:lblAlgn val="ctr"/>
        <c:lblOffset val="100"/>
      </c:catAx>
      <c:valAx>
        <c:axId val="95821824"/>
        <c:scaling>
          <c:orientation val="minMax"/>
        </c:scaling>
        <c:axPos val="l"/>
        <c:majorGridlines/>
        <c:numFmt formatCode="0.0%" sourceLinked="1"/>
        <c:tickLblPos val="nextTo"/>
        <c:crossAx val="9581593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34742171504758"/>
          <c:y val="6.4719869413775818E-2"/>
          <c:w val="0.30957433301061993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27"/>
          <c:w val="0.53419909025139123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42"/>
          <c:w val="0.33131706378466391"/>
          <c:h val="0.77101123320697973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2020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2020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39E-2"/>
                  <c:y val="0.1039949264896498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37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28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0.77100000000000013</c:v>
                </c:pt>
                <c:pt idx="1">
                  <c:v>4.8300000000000003E-2</c:v>
                </c:pt>
                <c:pt idx="2">
                  <c:v>0.18110000000000001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8"/>
          <c:w val="0.26884890845365123"/>
          <c:h val="0.87544226769878974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0705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0409</c:v>
                </c:pt>
                <c:pt idx="6">
                  <c:v>1004</c:v>
                </c:pt>
                <c:pt idx="7">
                  <c:v>0503</c:v>
                </c:pt>
                <c:pt idx="8">
                  <c:v>0801</c:v>
                </c:pt>
                <c:pt idx="9">
                  <c:v>1001</c:v>
                </c:pt>
                <c:pt idx="10">
                  <c:v>1101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4.0000000000000007E-4</c:v>
                </c:pt>
                <c:pt idx="1">
                  <c:v>0.45300000000000001</c:v>
                </c:pt>
                <c:pt idx="2">
                  <c:v>2.0900000000000002E-2</c:v>
                </c:pt>
                <c:pt idx="3">
                  <c:v>2.0299999999999999E-2</c:v>
                </c:pt>
                <c:pt idx="4">
                  <c:v>1.1000000000000003E-3</c:v>
                </c:pt>
                <c:pt idx="5">
                  <c:v>4.8500000000000001E-2</c:v>
                </c:pt>
                <c:pt idx="6">
                  <c:v>0</c:v>
                </c:pt>
                <c:pt idx="7">
                  <c:v>0.18430000000000002</c:v>
                </c:pt>
                <c:pt idx="8">
                  <c:v>0.26479999999999998</c:v>
                </c:pt>
                <c:pt idx="9">
                  <c:v>5.9000000000000007E-3</c:v>
                </c:pt>
                <c:pt idx="10">
                  <c:v>4.0000000000000007E-4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398"/>
          <c:y val="4.2593473259386234E-2"/>
          <c:w val="0.49660975169425792"/>
          <c:h val="0.76713847795072165"/>
        </c:manualLayout>
      </c:layout>
      <c:bar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02 - Защита от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0.99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04 - Транспортная система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07 - Уличное освещение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0.90800000000000003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8 - Озеленение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09 - Благоустройство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0.76800000000000013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10 - Культура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0.998</c:v>
                </c:pt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11 - Спорт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  <c:pt idx="0">
                  <c:v>13 - Управление финансами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0.98099999999999998</c:v>
                </c:pt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  <c:pt idx="0">
                  <c:v>15 - Социальная поддержка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9"/>
          <c:tx>
            <c:strRef>
              <c:f>Лист1!$L$1</c:f>
              <c:strCache>
                <c:ptCount val="1"/>
                <c:pt idx="0">
                  <c:v>14 - Доступная среда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axId val="117312128"/>
        <c:axId val="117330304"/>
      </c:barChart>
      <c:catAx>
        <c:axId val="117312128"/>
        <c:scaling>
          <c:orientation val="minMax"/>
        </c:scaling>
        <c:axPos val="b"/>
        <c:tickLblPos val="nextTo"/>
        <c:crossAx val="117330304"/>
        <c:crosses val="autoZero"/>
        <c:auto val="1"/>
        <c:lblAlgn val="ctr"/>
        <c:lblOffset val="100"/>
      </c:catAx>
      <c:valAx>
        <c:axId val="117330304"/>
        <c:scaling>
          <c:orientation val="minMax"/>
        </c:scaling>
        <c:axPos val="l"/>
        <c:majorGridlines/>
        <c:numFmt formatCode="0.0%" sourceLinked="1"/>
        <c:tickLblPos val="nextTo"/>
        <c:crossAx val="11731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5043"/>
          <c:y val="3.507576828657022E-3"/>
          <c:w val="0.25399707572174535"/>
          <c:h val="0.81912093079349169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0.31338</cdr:x>
      <cdr:y>0.30345</cdr:y>
    </cdr:from>
    <cdr:to>
      <cdr:x>0.44831</cdr:x>
      <cdr:y>0.56408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9672" y="1409696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за 2021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1501952"/>
              </p:ext>
            </p:extLst>
          </p:nvPr>
        </p:nvGraphicFramePr>
        <p:xfrm>
          <a:off x="395536" y="404664"/>
          <a:ext cx="8352929" cy="4861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3 838 800,0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3 838 800,0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240 400,0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240 400,0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4,83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240 200,0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240 200,0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905 400,0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902 000,0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Дорожный фонд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568 700,0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568 700,0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Межбюджетные трансферты для компенсации</a:t>
                      </a:r>
                      <a:r>
                        <a:rPr lang="ru-RU" sz="1400" b="0" baseline="0" dirty="0" smtClean="0"/>
                        <a:t> дополнительных расходов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336 700,0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333 300,0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4 984 600,0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4 981 200,0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8572899"/>
              </p:ext>
            </p:extLst>
          </p:nvPr>
        </p:nvGraphicFramePr>
        <p:xfrm>
          <a:off x="827584" y="1340768"/>
          <a:ext cx="7920880" cy="515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5 860 960,0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5 748 047,34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41,02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Контрольно-счетная инспекция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70 500,0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70 500,0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Выборы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516 300,0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516 300,0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3,68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195 400,0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136</a:t>
                      </a:r>
                      <a:r>
                        <a:rPr lang="ru-RU" sz="1500" baseline="0" dirty="0" smtClean="0"/>
                        <a:t> 130,0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96,7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0,97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240 200,0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240 200,0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1,71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352 750,0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349 350,0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2,49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9976599"/>
              </p:ext>
            </p:extLst>
          </p:nvPr>
        </p:nvGraphicFramePr>
        <p:xfrm>
          <a:off x="683568" y="1772816"/>
          <a:ext cx="7992888" cy="4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381481"/>
                <a:gridCol w="1500198"/>
                <a:gridCol w="788525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542 100,</a:t>
                      </a:r>
                      <a:r>
                        <a:rPr lang="ru-RU" sz="1500" dirty="0"/>
                        <a:t>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542 100,0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3,87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82 000,0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82 000,00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2 911 690,0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2 416 768,53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83,0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17,25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3 770 000,0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3 764 385,12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26,86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113 700,0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113 692,96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0,81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9 999,0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14 690 600,0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14 013 472,95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95,4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95,4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2021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797152"/>
            <a:ext cx="8208912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607774548"/>
              </p:ext>
            </p:extLst>
          </p:nvPr>
        </p:nvGraphicFramePr>
        <p:xfrm>
          <a:off x="597828" y="836712"/>
          <a:ext cx="80648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629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  <a:r>
              <a:rPr lang="ru-RU" sz="2000" dirty="0" smtClean="0"/>
              <a:t>В целом, показатели отчета об исполнении бюджета Калиновского сельского поселения Азовского района за 2021 год выше прогнозных.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Поступление налоговых и неналоговых доходов составило за текущий год составило 114,4,% от плана. В основном это связано с перевыполнением плана по ЕСХН. 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Исполнение плана по </a:t>
            </a:r>
            <a:r>
              <a:rPr lang="ru-RU" sz="2000" dirty="0"/>
              <a:t>расходам составило </a:t>
            </a:r>
            <a:r>
              <a:rPr lang="ru-RU" sz="2000" dirty="0" smtClean="0"/>
              <a:t>95,4%</a:t>
            </a:r>
            <a:r>
              <a:rPr lang="ru-RU" sz="1500" dirty="0" smtClean="0"/>
              <a:t>,. 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8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К.Н. Косых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г.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13 468,7 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13 468,7 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4 раза: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17.05.2021г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30.08.2021г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30.11.2021г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.12.2021г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13 468,7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14 690,6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сложившегося на 01 января 2022 г. составил 2 212,7 тыс.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4950216"/>
              </p:ext>
            </p:extLst>
          </p:nvPr>
        </p:nvGraphicFramePr>
        <p:xfrm>
          <a:off x="467544" y="548680"/>
          <a:ext cx="8280920" cy="47377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7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497 800,00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976 883,10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196,2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10,06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497 800,00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976 883,10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196,2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10,06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757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3 494 900,00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4 112 806,81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117,68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42,38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3 494 900,00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4 112 806,81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117,68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42,38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96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4 528 574,43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101,31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46,66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235 926,94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38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4 274 800,00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4 292 647,49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500" b="1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400,00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13 650,00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63,78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500" b="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400,00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13 650,00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63,78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8 484 100,00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9 704 896,73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7664517"/>
              </p:ext>
            </p:extLst>
          </p:nvPr>
        </p:nvGraphicFramePr>
        <p:xfrm>
          <a:off x="971601" y="1628800"/>
          <a:ext cx="7425106" cy="2799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72 982,39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продажи</a:t>
                      </a:r>
                      <a:r>
                        <a:rPr lang="ru-RU" sz="1500" baseline="0" dirty="0" smtClean="0"/>
                        <a:t>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72 982,39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33858638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2621</TotalTime>
  <Words>601</Words>
  <Application>Microsoft Office PowerPoint</Application>
  <PresentationFormat>Экран (4:3)</PresentationFormat>
  <Paragraphs>313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2021 год</vt:lpstr>
      <vt:lpstr>Слайд 17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524</cp:revision>
  <dcterms:created xsi:type="dcterms:W3CDTF">2014-05-15T13:46:29Z</dcterms:created>
  <dcterms:modified xsi:type="dcterms:W3CDTF">2022-03-28T11:21:10Z</dcterms:modified>
</cp:coreProperties>
</file>