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5" r:id="rId10"/>
    <p:sldId id="267" r:id="rId11"/>
    <p:sldId id="269" r:id="rId12"/>
    <p:sldId id="271" r:id="rId13"/>
    <p:sldId id="268" r:id="rId14"/>
    <p:sldId id="273" r:id="rId15"/>
    <p:sldId id="276" r:id="rId16"/>
    <p:sldId id="277" r:id="rId17"/>
    <p:sldId id="283" r:id="rId18"/>
    <p:sldId id="280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CC00CC"/>
    <a:srgbClr val="00FF00"/>
    <a:srgbClr val="FF00FF"/>
    <a:srgbClr val="3333FF"/>
    <a:srgbClr val="FF9900"/>
    <a:srgbClr val="66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Налоговые </a:t>
            </a:r>
            <a:r>
              <a:rPr lang="ru-RU" dirty="0"/>
              <a:t>доходы </a:t>
            </a:r>
            <a:r>
              <a:rPr lang="ru-RU" dirty="0" smtClean="0"/>
              <a:t>2022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 2013</c:v>
                </c:pt>
              </c:strCache>
            </c:strRef>
          </c:tx>
          <c:explosion val="32"/>
          <c:dPt>
            <c:idx val="1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8.0100431992831227E-3"/>
                  <c:y val="-3.15490531043402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0"/>
                  <c:y val="-0.1526241761913044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4"/>
              <c:layout>
                <c:manualLayout>
                  <c:x val="7.2815049092404591E-2"/>
                  <c:y val="-0.2011023150165235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54,2%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5"/>
              <c:delete val="1"/>
            </c:dLbl>
            <c:dLbl>
              <c:idx val="6"/>
              <c:layout>
                <c:manualLayout>
                  <c:x val="3.535195885472462E-2"/>
                  <c:y val="-5.063162254364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Pos val="bestFit"/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3">
                  <c:v>ЕСХН</c:v>
                </c:pt>
                <c:pt idx="4">
                  <c:v>Земельный налог</c:v>
                </c:pt>
                <c:pt idx="5">
                  <c:v>Налог на имущество</c:v>
                </c:pt>
                <c:pt idx="6">
                  <c:v>Государственная пошлина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2.0219999999999998</c:v>
                </c:pt>
                <c:pt idx="3">
                  <c:v>1.0654999999999999</c:v>
                </c:pt>
                <c:pt idx="4">
                  <c:v>1.0426</c:v>
                </c:pt>
                <c:pt idx="5">
                  <c:v>0.87119999999999997</c:v>
                </c:pt>
                <c:pt idx="6">
                  <c:v>1.1852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68531987781174164"/>
          <c:y val="0.45488253568617881"/>
          <c:w val="0.30497172077720253"/>
          <c:h val="0.24968571709027421"/>
        </c:manualLayout>
      </c:layout>
      <c:txPr>
        <a:bodyPr anchor="t"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4665976267187245"/>
          <c:y val="7.1159209799107975E-2"/>
          <c:w val="0.56747239724686649"/>
          <c:h val="0.767138477950721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2.0219999999999998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ЕСХН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Лист1!$C$2</c:f>
              <c:numCache>
                <c:formatCode>0.0%</c:formatCode>
                <c:ptCount val="1"/>
                <c:pt idx="0">
                  <c:v>1.0654999999999999</c:v>
                </c:pt>
              </c:numCache>
            </c:numRef>
          </c:val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</c:f>
              <c:numCache>
                <c:formatCode>0.0%</c:formatCode>
                <c:ptCount val="1"/>
                <c:pt idx="0">
                  <c:v>1.0426</c:v>
                </c:pt>
              </c:numCache>
            </c:numRef>
          </c:val>
        </c:ser>
        <c:ser>
          <c:idx val="4"/>
          <c:order val="3"/>
          <c:tx>
            <c:strRef>
              <c:f>Лист1!$F$1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Лист1!$F$2</c:f>
              <c:numCache>
                <c:formatCode>0.0%</c:formatCode>
                <c:ptCount val="1"/>
                <c:pt idx="0">
                  <c:v>1.1852</c:v>
                </c:pt>
              </c:numCache>
            </c:numRef>
          </c:val>
        </c:ser>
        <c:ser>
          <c:idx val="5"/>
          <c:order val="4"/>
          <c:tx>
            <c:strRef>
              <c:f>Лист1!$G$1</c:f>
              <c:strCache>
                <c:ptCount val="1"/>
                <c:pt idx="0">
                  <c:v>компенсационные затраты</c:v>
                </c:pt>
              </c:strCache>
            </c:strRef>
          </c:tx>
          <c:spPr>
            <a:solidFill>
              <a:srgbClr val="6666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Лист1!$G$2</c:f>
              <c:numCache>
                <c:formatCode>0.0%</c:formatCode>
                <c:ptCount val="1"/>
                <c:pt idx="0">
                  <c:v>0</c:v>
                </c:pt>
              </c:numCache>
            </c:numRef>
          </c:val>
        </c:ser>
        <c:ser>
          <c:idx val="6"/>
          <c:order val="5"/>
          <c:tx>
            <c:strRef>
              <c:f>Лист1!$H$1</c:f>
              <c:strCache>
                <c:ptCount val="1"/>
              </c:strCache>
            </c:strRef>
          </c:tx>
          <c:dPt>
            <c:idx val="0"/>
            <c:spPr>
              <a:solidFill>
                <a:srgbClr val="CC00CC"/>
              </a:solidFill>
            </c:spPr>
          </c:dPt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ser>
          <c:idx val="7"/>
          <c:order val="6"/>
          <c:tx>
            <c:strRef>
              <c:f>Лист1!$I$1</c:f>
              <c:strCache>
                <c:ptCount val="1"/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</c:numCache>
            </c:numRef>
          </c:val>
        </c:ser>
        <c:ser>
          <c:idx val="8"/>
          <c:order val="7"/>
          <c:tx>
            <c:strRef>
              <c:f>Лист1!$J$1</c:f>
              <c:strCache>
                <c:ptCount val="1"/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</c:numCache>
            </c:numRef>
          </c:val>
        </c:ser>
        <c:ser>
          <c:idx val="9"/>
          <c:order val="8"/>
          <c:tx>
            <c:strRef>
              <c:f>Лист1!$K$1</c:f>
              <c:strCache>
                <c:ptCount val="1"/>
              </c:strCache>
            </c:strRef>
          </c:tx>
          <c:spPr>
            <a:solidFill>
              <a:srgbClr val="CC99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</c:numCache>
            </c:numRef>
          </c:val>
        </c:ser>
        <c:shape val="cylinder"/>
        <c:axId val="84133376"/>
        <c:axId val="84134912"/>
        <c:axId val="0"/>
      </c:bar3DChart>
      <c:catAx>
        <c:axId val="84133376"/>
        <c:scaling>
          <c:orientation val="minMax"/>
        </c:scaling>
        <c:axPos val="b"/>
        <c:tickLblPos val="nextTo"/>
        <c:crossAx val="84134912"/>
        <c:crosses val="autoZero"/>
        <c:auto val="1"/>
        <c:lblAlgn val="ctr"/>
        <c:lblOffset val="100"/>
      </c:catAx>
      <c:valAx>
        <c:axId val="84134912"/>
        <c:scaling>
          <c:orientation val="minMax"/>
        </c:scaling>
        <c:axPos val="l"/>
        <c:majorGridlines/>
        <c:numFmt formatCode="0.0%" sourceLinked="1"/>
        <c:tickLblPos val="nextTo"/>
        <c:crossAx val="84133376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68034742171504758"/>
          <c:y val="6.4719869413775818E-2"/>
          <c:w val="0.30957433301062004"/>
          <c:h val="0.79710551007030572"/>
        </c:manualLayout>
      </c:layout>
      <c:txPr>
        <a:bodyPr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6.3589589373645145E-2"/>
          <c:y val="0.22197949334133432"/>
          <c:w val="0.53419909025139134"/>
          <c:h val="0.69971719888211659"/>
        </c:manualLayout>
      </c:layout>
      <c:pie3DChart>
        <c:varyColors val="1"/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5743908436681164"/>
          <c:y val="0.18633234608362545"/>
          <c:w val="0.33131706378466408"/>
          <c:h val="0.77101123320697984"/>
        </c:manualLayout>
      </c:layout>
      <c:txPr>
        <a:bodyPr anchor="t"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Безвозмездные поступления </a:t>
            </a:r>
            <a:r>
              <a:rPr lang="ru-RU" dirty="0" smtClean="0"/>
              <a:t>2022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2020</c:v>
                </c:pt>
              </c:strCache>
            </c:strRef>
          </c:tx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0.12607568525615517"/>
                  <c:y val="-0.160758295374588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2.975954385130624E-2"/>
                  <c:y val="-9.5984011035810834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4.4437689685569721E-2"/>
                  <c:y val="5.5449857423249304E-3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1.9153505269923397E-2"/>
                  <c:y val="0.10399492648964985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0.10380985705638107"/>
                  <c:y val="0.18061766285227643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2.7227893681595238E-2"/>
                  <c:y val="0.19805854905010564"/>
                </c:manualLayout>
              </c:layout>
              <c:dLblPos val="bestFit"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дотация</c:v>
                </c:pt>
                <c:pt idx="1">
                  <c:v>субвенции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0.87960000000000005</c:v>
                </c:pt>
                <c:pt idx="1">
                  <c:v>6.4100000000000004E-2</c:v>
                </c:pt>
                <c:pt idx="2">
                  <c:v>5.6500000000000002E-2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72178121500590964"/>
          <c:y val="0.11142573896544219"/>
          <c:w val="0.26884890845365134"/>
          <c:h val="0.87544226769878986"/>
        </c:manualLayout>
      </c:layout>
      <c:txPr>
        <a:bodyPr anchor="t"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Удельный вес, </a:t>
            </a:r>
            <a:r>
              <a:rPr lang="ru-RU" dirty="0"/>
              <a:t>%</a:t>
            </a:r>
          </a:p>
        </c:rich>
      </c:tx>
      <c:layout>
        <c:manualLayout>
          <c:xMode val="edge"/>
          <c:yMode val="edge"/>
          <c:x val="0.4473611111111111"/>
          <c:y val="8.3333333333333367E-3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spPr>
              <a:solidFill>
                <a:srgbClr val="FF00FF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3"/>
            <c:explosion val="18"/>
            <c:spPr>
              <a:solidFill>
                <a:srgbClr val="FF9900"/>
              </a:solidFill>
            </c:spPr>
          </c:dPt>
          <c:dPt>
            <c:idx val="4"/>
            <c:spPr>
              <a:solidFill>
                <a:srgbClr val="00FF00"/>
              </a:solidFill>
            </c:spPr>
          </c:dPt>
          <c:dPt>
            <c:idx val="8"/>
            <c:explosion val="15"/>
            <c:spPr>
              <a:solidFill>
                <a:srgbClr val="6666FF"/>
              </a:solidFill>
              <a:ln>
                <a:solidFill>
                  <a:schemeClr val="tx2"/>
                </a:solidFill>
              </a:ln>
            </c:spPr>
          </c:dPt>
          <c:dPt>
            <c:idx val="9"/>
            <c:spPr>
              <a:solidFill>
                <a:srgbClr val="CC99FF"/>
              </a:solidFill>
            </c:spPr>
          </c:dPt>
          <c:dLbls>
            <c:dLbl>
              <c:idx val="0"/>
              <c:layout>
                <c:manualLayout>
                  <c:x val="8.8320392242637144E-2"/>
                  <c:y val="-2.0649606299212599E-3"/>
                </c:manualLayout>
              </c:layout>
              <c:showVal val="1"/>
            </c:dLbl>
            <c:dLbl>
              <c:idx val="2"/>
              <c:layout>
                <c:manualLayout>
                  <c:x val="4.1188696898998824E-2"/>
                  <c:y val="-6.7926946631671037E-2"/>
                </c:manualLayout>
              </c:layout>
              <c:showVal val="1"/>
            </c:dLbl>
            <c:dLbl>
              <c:idx val="3"/>
              <c:layout>
                <c:manualLayout>
                  <c:x val="2.605515456401284E-2"/>
                  <c:y val="7.9052055993000914E-2"/>
                </c:manualLayout>
              </c:layout>
              <c:showVal val="1"/>
            </c:dLbl>
            <c:dLbl>
              <c:idx val="6"/>
              <c:layout>
                <c:manualLayout>
                  <c:x val="-0.11624337756391598"/>
                  <c:y val="7.114916885389326E-2"/>
                </c:manualLayout>
              </c:layout>
              <c:showVal val="1"/>
            </c:dLbl>
            <c:dLbl>
              <c:idx val="7"/>
              <c:layout>
                <c:manualLayout>
                  <c:x val="-9.4537826868864278E-2"/>
                  <c:y val="-2.1932852143482066E-2"/>
                </c:manualLayout>
              </c:layout>
              <c:showVal val="1"/>
            </c:dLbl>
            <c:dLbl>
              <c:idx val="8"/>
              <c:layout>
                <c:manualLayout>
                  <c:x val="-5.0561509672402055E-2"/>
                  <c:y val="-8.0846456692913446E-2"/>
                </c:manualLayout>
              </c:layout>
              <c:showVal val="1"/>
            </c:dLbl>
            <c:dLbl>
              <c:idx val="11"/>
              <c:layout>
                <c:manualLayout>
                  <c:x val="-0.10931776757072033"/>
                  <c:y val="-1.3023403324584433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Лист1!$A$2:$A$12</c:f>
              <c:strCache>
                <c:ptCount val="11"/>
                <c:pt idx="1">
                  <c:v>0104</c:v>
                </c:pt>
                <c:pt idx="2">
                  <c:v>0113</c:v>
                </c:pt>
                <c:pt idx="3">
                  <c:v>0203</c:v>
                </c:pt>
                <c:pt idx="4">
                  <c:v>0310</c:v>
                </c:pt>
                <c:pt idx="5">
                  <c:v>0409</c:v>
                </c:pt>
                <c:pt idx="6">
                  <c:v>0502</c:v>
                </c:pt>
                <c:pt idx="7">
                  <c:v>0503</c:v>
                </c:pt>
                <c:pt idx="8">
                  <c:v>0801</c:v>
                </c:pt>
                <c:pt idx="9">
                  <c:v>1001</c:v>
                </c:pt>
                <c:pt idx="10">
                  <c:v>1101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1">
                  <c:v>0.44119999999999998</c:v>
                </c:pt>
                <c:pt idx="2">
                  <c:v>2.0799999999999999E-2</c:v>
                </c:pt>
                <c:pt idx="3">
                  <c:v>1.6E-2</c:v>
                </c:pt>
                <c:pt idx="4">
                  <c:v>2.3E-3</c:v>
                </c:pt>
                <c:pt idx="5">
                  <c:v>8.0999999999999996E-3</c:v>
                </c:pt>
                <c:pt idx="6">
                  <c:v>5.8999999999999999E-3</c:v>
                </c:pt>
                <c:pt idx="7">
                  <c:v>0.20280000000000001</c:v>
                </c:pt>
                <c:pt idx="8">
                  <c:v>0.27389999999999998</c:v>
                </c:pt>
                <c:pt idx="9">
                  <c:v>1.2E-2</c:v>
                </c:pt>
                <c:pt idx="10">
                  <c:v>5.9999999999999995E-4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82424990278992905"/>
          <c:y val="3.7553368328958892E-2"/>
          <c:w val="0.16649083795081171"/>
          <c:h val="0.9313517060367454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34061989144064"/>
          <c:y val="4.2593473259386248E-2"/>
          <c:w val="0.49660975169425797"/>
          <c:h val="0.76713847795072165"/>
        </c:manualLayout>
      </c:layout>
      <c:barChart>
        <c:barDir val="col"/>
        <c:grouping val="clustered"/>
        <c:ser>
          <c:idx val="1"/>
          <c:order val="0"/>
          <c:tx>
            <c:strRef>
              <c:f>Лист1!$C$1</c:f>
              <c:strCache>
                <c:ptCount val="1"/>
                <c:pt idx="0">
                  <c:v>02 - Защита от ЧС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Лист1!$C$2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04 - Транспортная система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Лист1!$D$2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07 - Уличное освещение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4"/>
          <c:order val="3"/>
          <c:tx>
            <c:strRef>
              <c:f>Лист1!$F$1</c:f>
              <c:strCache>
                <c:ptCount val="1"/>
                <c:pt idx="0">
                  <c:v>8 - Озеленение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Лист1!$F$2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5"/>
          <c:order val="4"/>
          <c:tx>
            <c:strRef>
              <c:f>Лист1!$G$1</c:f>
              <c:strCache>
                <c:ptCount val="1"/>
                <c:pt idx="0">
                  <c:v>09 - Благоустройство</c:v>
                </c:pt>
              </c:strCache>
            </c:strRef>
          </c:tx>
          <c:spPr>
            <a:solidFill>
              <a:srgbClr val="6666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Лист1!$G$2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6"/>
          <c:order val="5"/>
          <c:tx>
            <c:strRef>
              <c:f>Лист1!$H$1</c:f>
              <c:strCache>
                <c:ptCount val="1"/>
                <c:pt idx="0">
                  <c:v>10 - Культура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</c:spPr>
          </c:dPt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Лист1!$H$2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7"/>
          <c:order val="6"/>
          <c:tx>
            <c:strRef>
              <c:f>Лист1!$I$1</c:f>
              <c:strCache>
                <c:ptCount val="1"/>
                <c:pt idx="0">
                  <c:v>11 - Спорт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Лист1!$I$2</c:f>
              <c:numCache>
                <c:formatCode>0.0%</c:formatCode>
                <c:ptCount val="1"/>
                <c:pt idx="0">
                  <c:v>0.999</c:v>
                </c:pt>
              </c:numCache>
            </c:numRef>
          </c:val>
        </c:ser>
        <c:ser>
          <c:idx val="8"/>
          <c:order val="7"/>
          <c:tx>
            <c:strRef>
              <c:f>Лист1!$J$1</c:f>
              <c:strCache>
                <c:ptCount val="1"/>
                <c:pt idx="0">
                  <c:v>13 - Управление финансами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Лист1!$J$2</c:f>
              <c:numCache>
                <c:formatCode>0.0%</c:formatCode>
                <c:ptCount val="1"/>
                <c:pt idx="0">
                  <c:v>0.998</c:v>
                </c:pt>
              </c:numCache>
            </c:numRef>
          </c:val>
        </c:ser>
        <c:ser>
          <c:idx val="9"/>
          <c:order val="8"/>
          <c:tx>
            <c:strRef>
              <c:f>Лист1!$K$1</c:f>
              <c:strCache>
                <c:ptCount val="1"/>
                <c:pt idx="0">
                  <c:v>15 - Социальная поддержка</c:v>
                </c:pt>
              </c:strCache>
            </c:strRef>
          </c:tx>
          <c:spPr>
            <a:solidFill>
              <a:srgbClr val="CC99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Лист1!$K$2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10"/>
          <c:order val="9"/>
          <c:tx>
            <c:strRef>
              <c:f>Лист1!$L$1</c:f>
              <c:strCache>
                <c:ptCount val="1"/>
                <c:pt idx="0">
                  <c:v>14 - Доступная среда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Лист1!$L$2</c:f>
              <c:numCache>
                <c:formatCode>0.0%</c:formatCode>
                <c:ptCount val="1"/>
                <c:pt idx="0">
                  <c:v>0</c:v>
                </c:pt>
              </c:numCache>
            </c:numRef>
          </c:val>
        </c:ser>
        <c:axId val="100334976"/>
        <c:axId val="100349056"/>
      </c:barChart>
      <c:catAx>
        <c:axId val="100334976"/>
        <c:scaling>
          <c:orientation val="minMax"/>
        </c:scaling>
        <c:axPos val="b"/>
        <c:tickLblPos val="nextTo"/>
        <c:crossAx val="100349056"/>
        <c:crosses val="autoZero"/>
        <c:auto val="1"/>
        <c:lblAlgn val="ctr"/>
        <c:lblOffset val="100"/>
      </c:catAx>
      <c:valAx>
        <c:axId val="100349056"/>
        <c:scaling>
          <c:orientation val="minMax"/>
        </c:scaling>
        <c:axPos val="l"/>
        <c:majorGridlines/>
        <c:numFmt formatCode="0.0%" sourceLinked="1"/>
        <c:tickLblPos val="nextTo"/>
        <c:crossAx val="100334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097925131335065"/>
          <c:y val="3.5075768286570233E-3"/>
          <c:w val="0.25399707572174535"/>
          <c:h val="0.8191209307934918"/>
        </c:manualLayout>
      </c:layout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0.31338</cdr:x>
      <cdr:y>0.30345</cdr:y>
    </cdr:from>
    <cdr:to>
      <cdr:x>0.44831</cdr:x>
      <cdr:y>0.56408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59672" y="1409696"/>
          <a:ext cx="1059049" cy="1210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0.29751</cdr:x>
      <cdr:y>0.27922</cdr:y>
    </cdr:from>
    <cdr:to>
      <cdr:x>0.43244</cdr:x>
      <cdr:y>0.53985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080120"/>
          <a:ext cx="914426" cy="100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Отчет об исполнении бюджета Калиновского сельского поселения Азовского района </a:t>
            </a:r>
          </a:p>
          <a:p>
            <a:pPr algn="ctr"/>
            <a:r>
              <a:rPr lang="ru-RU" b="1" dirty="0" smtClean="0"/>
              <a:t>за </a:t>
            </a:r>
            <a:r>
              <a:rPr lang="ru-RU" b="1" dirty="0" smtClean="0"/>
              <a:t>2022 </a:t>
            </a:r>
            <a:r>
              <a:rPr lang="ru-RU" b="1" dirty="0" smtClean="0"/>
              <a:t>год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7"/>
            <a:ext cx="6777317" cy="2304256"/>
          </a:xfrm>
        </p:spPr>
        <p:txBody>
          <a:bodyPr/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безвозмездных поступлений состоят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учета, на определение перечня лиц, уполномоченных составлять протоколы об административных правонарушениях)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(из бюджетов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 и Азовского района)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3. Безвозмездные поступления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92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11501952"/>
              </p:ext>
            </p:extLst>
          </p:nvPr>
        </p:nvGraphicFramePr>
        <p:xfrm>
          <a:off x="395536" y="404664"/>
          <a:ext cx="8352929" cy="48615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888432"/>
                <a:gridCol w="1368152"/>
                <a:gridCol w="1512169"/>
                <a:gridCol w="689219"/>
                <a:gridCol w="8949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Дотации на выравнивание бюджетной обеспеченности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507 100,0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507 100,0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87,96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Субвенции бюджетам муниципальных образований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255 600,0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255 600,0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6,41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 осуществление первичного воинского учета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255 400,0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255 400,0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6,40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 определение перечня должностных лиц, уполномоченных составлять протоколы об административных правонарушениях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0,005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Иные межбюджетные трансферты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224 500,0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224 500,0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5,65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Дорожный фонд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130 000,0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130 000,0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3,26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Межбюджетные трансферты для компенсации</a:t>
                      </a:r>
                      <a:r>
                        <a:rPr lang="ru-RU" sz="1400" b="0" baseline="0" dirty="0" smtClean="0"/>
                        <a:t> дополнительных расходов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94 500,0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94 500,0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2,37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987 200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3 987 200,0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79815734"/>
              </p:ext>
            </p:extLst>
          </p:nvPr>
        </p:nvGraphicFramePr>
        <p:xfrm>
          <a:off x="1042988" y="1989138"/>
          <a:ext cx="6777037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безвозмездных поступлений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24780294"/>
              </p:ext>
            </p:extLst>
          </p:nvPr>
        </p:nvGraphicFramePr>
        <p:xfrm>
          <a:off x="1043608" y="1988840"/>
          <a:ext cx="77048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2686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4. Расходы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0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28572899"/>
              </p:ext>
            </p:extLst>
          </p:nvPr>
        </p:nvGraphicFramePr>
        <p:xfrm>
          <a:off x="827584" y="1340768"/>
          <a:ext cx="7920880" cy="4784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42"/>
                <a:gridCol w="2574674"/>
                <a:gridCol w="1375500"/>
                <a:gridCol w="1315248"/>
                <a:gridCol w="936104"/>
                <a:gridCol w="1008112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</a:t>
                      </a:r>
                      <a:r>
                        <a:rPr lang="ru-RU" sz="1400" dirty="0" err="1" smtClean="0"/>
                        <a:t>исполне-ния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7 077 380,0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7 063 508,14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44,12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0106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Контрольно-счетная инспекция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99 800,0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99 800,0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0,62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Резервный фонд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1 000,00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338 080,0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aseline="0" dirty="0" smtClean="0"/>
                        <a:t>332 172,0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98,3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2,08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255 400,0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255 400,0</a:t>
                      </a:r>
                      <a:endParaRPr lang="ru-RU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1,60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37</a:t>
                      </a:r>
                      <a:r>
                        <a:rPr lang="ru-RU" sz="1500" baseline="0" dirty="0" smtClean="0"/>
                        <a:t> 480</a:t>
                      </a:r>
                      <a:r>
                        <a:rPr lang="ru-RU" sz="1500" dirty="0" smtClean="0"/>
                        <a:t>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37 480,0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0,23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Осуществление расходов по разделам и подразделам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59976599"/>
              </p:ext>
            </p:extLst>
          </p:nvPr>
        </p:nvGraphicFramePr>
        <p:xfrm>
          <a:off x="683568" y="1772816"/>
          <a:ext cx="7992888" cy="4856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114"/>
                <a:gridCol w="2747969"/>
                <a:gridCol w="1381481"/>
                <a:gridCol w="1500198"/>
                <a:gridCol w="788525"/>
                <a:gridCol w="815601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(дорожный фонд поселения)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130 000,0</a:t>
                      </a:r>
                      <a:endParaRPr lang="ru-RU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130 000,0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0,81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0412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(межевание)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18 500,0</a:t>
                      </a:r>
                      <a:endParaRPr lang="ru-RU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18 500,0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0,12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94 500,0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94 500,00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0,59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3 246 254,0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3 246 200,73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20,28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0705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16</a:t>
                      </a:r>
                      <a:r>
                        <a:rPr lang="ru-RU" sz="1500" baseline="0" dirty="0" smtClean="0"/>
                        <a:t> </a:t>
                      </a:r>
                      <a:r>
                        <a:rPr lang="ru-RU" sz="1500" baseline="0" dirty="0" smtClean="0"/>
                        <a:t>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16 </a:t>
                      </a:r>
                      <a:r>
                        <a:rPr lang="ru-RU" sz="1500" dirty="0" smtClean="0"/>
                        <a:t>000,00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4 385 616,0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4 385 616,0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27,39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1001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319 890,0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319 888,88</a:t>
                      </a:r>
                      <a:endParaRPr lang="ru-RU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1,20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1101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Физкультура и спорт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9 999,0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16 029 900,0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16 009 064,75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99,9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99,9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Осуществление расходов по разделам и подразделам(продолжение</a:t>
            </a:r>
            <a:r>
              <a:rPr lang="ru-RU" sz="2800" b="1" dirty="0" smtClean="0">
                <a:solidFill>
                  <a:srgbClr val="002060"/>
                </a:solidFill>
              </a:rPr>
              <a:t>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4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63780035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Распределение расходов </a:t>
            </a:r>
            <a:r>
              <a:rPr lang="ru-RU" sz="2800" b="1" dirty="0">
                <a:solidFill>
                  <a:srgbClr val="002060"/>
                </a:solidFill>
              </a:rPr>
              <a:t>по разделам и подразделам</a:t>
            </a:r>
            <a:r>
              <a:rPr lang="ru-RU" sz="2800" b="1" dirty="0" smtClean="0">
                <a:solidFill>
                  <a:srgbClr val="002060"/>
                </a:solidFill>
              </a:rPr>
              <a:t> за </a:t>
            </a:r>
            <a:r>
              <a:rPr lang="ru-RU" sz="2800" b="1" dirty="0" smtClean="0">
                <a:solidFill>
                  <a:srgbClr val="002060"/>
                </a:solidFill>
              </a:rPr>
              <a:t>2022 </a:t>
            </a:r>
            <a:r>
              <a:rPr lang="ru-RU" sz="2800" b="1" dirty="0" smtClean="0">
                <a:solidFill>
                  <a:srgbClr val="002060"/>
                </a:solidFill>
              </a:rPr>
              <a:t>год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251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плана по программным расходам бюджета поселения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dirty="0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611560" y="4797152"/>
            <a:ext cx="8208912" cy="165618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607774548"/>
              </p:ext>
            </p:extLst>
          </p:nvPr>
        </p:nvGraphicFramePr>
        <p:xfrm>
          <a:off x="597828" y="836712"/>
          <a:ext cx="8064896" cy="410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76291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7498080" cy="48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dirty="0" smtClean="0"/>
              <a:t>	</a:t>
            </a:r>
            <a:r>
              <a:rPr lang="ru-RU" sz="2000" dirty="0" smtClean="0"/>
              <a:t>В целом, показатели отчета об исполнении бюджета Калиновского сельского поселения Азовского района за </a:t>
            </a:r>
            <a:r>
              <a:rPr lang="ru-RU" sz="2000" dirty="0" smtClean="0"/>
              <a:t>2022 </a:t>
            </a:r>
            <a:r>
              <a:rPr lang="ru-RU" sz="2000" dirty="0" smtClean="0"/>
              <a:t>год выше прогнозных.</a:t>
            </a:r>
          </a:p>
          <a:p>
            <a:pPr marL="0" indent="0" algn="just">
              <a:buNone/>
            </a:pPr>
            <a:r>
              <a:rPr lang="ru-RU" sz="2000" dirty="0"/>
              <a:t>	</a:t>
            </a:r>
            <a:r>
              <a:rPr lang="ru-RU" sz="2000" dirty="0" smtClean="0"/>
              <a:t>Поступление налоговых и неналоговых доходов составило за текущий год составило </a:t>
            </a:r>
            <a:r>
              <a:rPr lang="ru-RU" sz="2000" dirty="0" smtClean="0"/>
              <a:t>108,2,% </a:t>
            </a:r>
            <a:r>
              <a:rPr lang="ru-RU" sz="2000" dirty="0" smtClean="0"/>
              <a:t>от плана. В основном это связано с перевыполнением плана по ЕСХН. </a:t>
            </a:r>
          </a:p>
          <a:p>
            <a:pPr marL="0" indent="0" algn="just">
              <a:buNone/>
            </a:pPr>
            <a:r>
              <a:rPr lang="ru-RU" sz="2000" dirty="0"/>
              <a:t>	</a:t>
            </a:r>
            <a:r>
              <a:rPr lang="ru-RU" sz="2000" dirty="0" smtClean="0"/>
              <a:t>Исполнение плана по </a:t>
            </a:r>
            <a:r>
              <a:rPr lang="ru-RU" sz="2000" dirty="0"/>
              <a:t>расходам составило </a:t>
            </a:r>
            <a:r>
              <a:rPr lang="ru-RU" sz="2000" dirty="0" smtClean="0"/>
              <a:t>99,9%</a:t>
            </a:r>
            <a:r>
              <a:rPr lang="ru-RU" sz="1500" dirty="0" smtClean="0"/>
              <a:t>,. </a:t>
            </a:r>
            <a:endParaRPr lang="ru-RU" sz="1500" dirty="0" smtClean="0"/>
          </a:p>
          <a:p>
            <a:pPr marL="0" indent="0" algn="just">
              <a:buNone/>
            </a:pPr>
            <a:r>
              <a:rPr lang="ru-RU" sz="1500" dirty="0"/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Заключение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11577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4881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3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Отчет об исполнении бюджета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Азовского района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рамках проекта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предназначен, прежде всего, для жителей, не обладающих специальными знаниями в сфере бюджетного законодательства. Информация,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в данной презентации, знакомит жителей 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характеристиками бюджета поселения и результатами его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за прошедший период текущего года.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сектором экономики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 администрации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Н.В. Самохина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Уважаемые жители Калиновского сельского поселения!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168840" cy="497964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Калиновского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Азовского района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решением Собрания депутатов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от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28.12.2021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117,6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по расходам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117,6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858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решение о бюджете Калиновского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прошедший период вносились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раз: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30.05.2022г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25;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27.07.2022г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26;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30.08.2022г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27;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10.2022г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29; решением от 29.11.2022г. № 34; решением от 27.12.2022г. №35.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января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14 106,4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по расходам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16 029,9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Остаток средств на счете поселения,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сложившийся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01 января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1 467,9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Основные показатели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83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/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Калиновского сельского поселения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товары (работы, услуги), реализуемые на территории Российской Федерации (акцизы)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(налог в связи с применением УСН, единый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налог) 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физических лиц,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за совершение нотариальных действий</a:t>
            </a:r>
            <a:endParaRPr lang="ru-RU" sz="1600" dirty="0" smtClean="0"/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 Налоговые доходы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4654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20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68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4950216"/>
              </p:ext>
            </p:extLst>
          </p:nvPr>
        </p:nvGraphicFramePr>
        <p:xfrm>
          <a:off x="467544" y="548680"/>
          <a:ext cx="8280920" cy="473770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384376"/>
                <a:gridCol w="1368152"/>
                <a:gridCol w="1368152"/>
                <a:gridCol w="1080120"/>
                <a:gridCol w="1080120"/>
              </a:tblGrid>
              <a:tr h="58765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План,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Факт,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%  </a:t>
                      </a:r>
                      <a:r>
                        <a:rPr lang="ru-RU" sz="1400" b="1" dirty="0" err="1" smtClean="0"/>
                        <a:t>испол-нения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Удельный вес, %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572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прибыль,</a:t>
                      </a:r>
                      <a:r>
                        <a:rPr lang="ru-RU" sz="1500" b="1" baseline="0" dirty="0" smtClean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588 600,00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1 190 155,09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dirty="0" smtClean="0">
                          <a:latin typeface="+mn-lt"/>
                          <a:cs typeface="+mn-cs"/>
                        </a:rPr>
                        <a:t>202,2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dirty="0" smtClean="0">
                          <a:latin typeface="+mn-lt"/>
                          <a:cs typeface="+mn-cs"/>
                        </a:rPr>
                        <a:t>10,63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00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/>
                        <a:t>588 600,00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1 190 155,09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latin typeface="+mn-lt"/>
                          <a:cs typeface="+mn-cs"/>
                        </a:rPr>
                        <a:t>202,2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latin typeface="+mn-lt"/>
                          <a:cs typeface="+mn-cs"/>
                        </a:rPr>
                        <a:t>10,63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7576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совокупный доход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u="none" dirty="0" smtClean="0"/>
                        <a:t>4 977 000,00</a:t>
                      </a:r>
                      <a:endParaRPr lang="ru-RU" sz="1400" b="1" i="0" u="none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u="none" dirty="0" smtClean="0"/>
                        <a:t>5 303 239,04</a:t>
                      </a:r>
                      <a:endParaRPr lang="ru-RU" sz="1400" b="1" i="0" u="none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106,55</a:t>
                      </a:r>
                      <a:endParaRPr lang="ru-RU" sz="1400" b="1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47,37</a:t>
                      </a:r>
                      <a:endParaRPr lang="ru-RU" sz="1400" b="1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4567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ЕСХН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u="none" dirty="0" smtClean="0"/>
                        <a:t>4 977 000,00</a:t>
                      </a:r>
                      <a:endParaRPr lang="ru-RU" sz="1400" b="0" i="0" u="none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u="none" dirty="0" smtClean="0"/>
                        <a:t>5 303 239,04</a:t>
                      </a:r>
                      <a:endParaRPr lang="ru-RU" sz="1400" b="0" i="0" u="none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106,55</a:t>
                      </a:r>
                      <a:endParaRPr lang="ru-RU" sz="1400" b="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47,37</a:t>
                      </a:r>
                      <a:endParaRPr lang="ru-RU" sz="1400" b="0" i="0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2960">
                <a:tc>
                  <a:txBody>
                    <a:bodyPr/>
                    <a:lstStyle/>
                    <a:p>
                      <a:r>
                        <a:rPr lang="ru-RU" sz="1500" b="1" i="0" dirty="0" smtClean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540 100,00</a:t>
                      </a:r>
                      <a:endParaRPr lang="ru-RU" sz="15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685 436,37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103,20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41,85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0572">
                <a:tc>
                  <a:txBody>
                    <a:bodyPr/>
                    <a:lstStyle/>
                    <a:p>
                      <a:r>
                        <a:rPr lang="ru-RU" sz="1400" smtClean="0"/>
                        <a:t>- налог </a:t>
                      </a:r>
                      <a:r>
                        <a:rPr lang="ru-RU" sz="1400" dirty="0" smtClean="0"/>
                        <a:t>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280 500,00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244 369,88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87,12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2,18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38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земельный 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259 600,00</a:t>
                      </a:r>
                      <a:endParaRPr lang="ru-RU" sz="1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441 066,49</a:t>
                      </a:r>
                      <a:endParaRPr lang="ru-RU" sz="1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104,26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39,67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0572">
                <a:tc>
                  <a:txBody>
                    <a:bodyPr/>
                    <a:lstStyle/>
                    <a:p>
                      <a:r>
                        <a:rPr lang="ru-RU" sz="1400" b="1" i="0" dirty="0" smtClean="0"/>
                        <a:t>Государственная пошлина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baseline="0" dirty="0" smtClean="0">
                          <a:latin typeface="+mn-lt"/>
                          <a:cs typeface="Times New Roman" panose="02020603050405020304" pitchFamily="18" charset="0"/>
                        </a:rPr>
                        <a:t>13 500,00</a:t>
                      </a:r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Times New Roman" panose="02020603050405020304" pitchFamily="18" charset="0"/>
                        </a:rPr>
                        <a:t>16 000,00</a:t>
                      </a:r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Times New Roman" panose="02020603050405020304" pitchFamily="18" charset="0"/>
                        </a:rPr>
                        <a:t>118,52</a:t>
                      </a:r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Times New Roman" panose="02020603050405020304" pitchFamily="18" charset="0"/>
                        </a:rPr>
                        <a:t>0,14</a:t>
                      </a:r>
                      <a:endParaRPr lang="ru-RU" sz="15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87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Государственная пошлина за совершение нотариальных действий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i="0" baseline="0" dirty="0" smtClean="0">
                          <a:latin typeface="+mn-lt"/>
                          <a:cs typeface="Times New Roman" panose="02020603050405020304" pitchFamily="18" charset="0"/>
                        </a:rPr>
                        <a:t>13 500,00</a:t>
                      </a:r>
                      <a:endParaRPr lang="ru-RU" sz="1500" b="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i="0" dirty="0" smtClean="0">
                          <a:latin typeface="+mn-lt"/>
                          <a:cs typeface="Times New Roman" panose="02020603050405020304" pitchFamily="18" charset="0"/>
                        </a:rPr>
                        <a:t>16 000,00</a:t>
                      </a:r>
                      <a:endParaRPr lang="ru-RU" sz="1500" b="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i="0" dirty="0" smtClean="0">
                          <a:latin typeface="+mn-lt"/>
                          <a:cs typeface="Times New Roman" panose="02020603050405020304" pitchFamily="18" charset="0"/>
                        </a:rPr>
                        <a:t>118,52</a:t>
                      </a:r>
                      <a:endParaRPr lang="ru-RU" sz="1500" b="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i="0" dirty="0" smtClean="0">
                          <a:latin typeface="+mn-lt"/>
                          <a:cs typeface="Times New Roman" panose="02020603050405020304" pitchFamily="18" charset="0"/>
                        </a:rPr>
                        <a:t>0,14</a:t>
                      </a:r>
                      <a:endParaRPr lang="ru-RU" sz="1500" b="0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0572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10 119 200,00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11 194 830,50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111,44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111,44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696744" cy="504056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9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69278964"/>
              </p:ext>
            </p:extLst>
          </p:nvPr>
        </p:nvGraphicFramePr>
        <p:xfrm>
          <a:off x="683568" y="1447800"/>
          <a:ext cx="7848872" cy="4645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налоговых доходов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7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и компенсации затрат государства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2. Неналоговые </a:t>
            </a:r>
            <a:r>
              <a:rPr lang="ru-RU" dirty="0">
                <a:solidFill>
                  <a:srgbClr val="002060"/>
                </a:solidFill>
              </a:rPr>
              <a:t>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4509120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509120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42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67664517"/>
              </p:ext>
            </p:extLst>
          </p:nvPr>
        </p:nvGraphicFramePr>
        <p:xfrm>
          <a:off x="971601" y="1628800"/>
          <a:ext cx="7425106" cy="27990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40862"/>
                <a:gridCol w="1341197"/>
                <a:gridCol w="1362556"/>
                <a:gridCol w="1083156"/>
                <a:gridCol w="7973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компенсации затрат государства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82 273,48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Доходы от продажи</a:t>
                      </a:r>
                      <a:r>
                        <a:rPr lang="ru-RU" sz="1500" baseline="0" dirty="0" smtClean="0"/>
                        <a:t> материальных и нематериальных активов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Невыясненные поступления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82 273,48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2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плана по налоговым и неналоговым доходам бюджета поселения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653136"/>
            <a:ext cx="7992888" cy="185395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933858638"/>
              </p:ext>
            </p:extLst>
          </p:nvPr>
        </p:nvGraphicFramePr>
        <p:xfrm>
          <a:off x="683568" y="1397000"/>
          <a:ext cx="7560840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90230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2755</TotalTime>
  <Words>607</Words>
  <Application>Microsoft Office PowerPoint</Application>
  <PresentationFormat>Экран (4:3)</PresentationFormat>
  <Paragraphs>313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БЮДЖЕТ ДЛЯ ГРАЖДАН</vt:lpstr>
      <vt:lpstr>Уважаемые жители Калиновского сельского поселения!</vt:lpstr>
      <vt:lpstr>Основные показатели</vt:lpstr>
      <vt:lpstr>1. Налоговые доходы</vt:lpstr>
      <vt:lpstr>Поступление налоговых доходов</vt:lpstr>
      <vt:lpstr>Распределение налоговых доходов</vt:lpstr>
      <vt:lpstr>2. Неналоговые доходы</vt:lpstr>
      <vt:lpstr>Поступление неналоговых доходов</vt:lpstr>
      <vt:lpstr> </vt:lpstr>
      <vt:lpstr>3. Безвозмездные поступления</vt:lpstr>
      <vt:lpstr>Доходы от безвозмездных  поступлений</vt:lpstr>
      <vt:lpstr>Распределение безвозмездных поступлений</vt:lpstr>
      <vt:lpstr>4.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Распределение расходов по разделам и подразделам за 2022 год</vt:lpstr>
      <vt:lpstr>Слайд 17</vt:lpstr>
      <vt:lpstr>Заключение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538</cp:revision>
  <dcterms:created xsi:type="dcterms:W3CDTF">2014-05-15T13:46:29Z</dcterms:created>
  <dcterms:modified xsi:type="dcterms:W3CDTF">2023-03-06T11:15:40Z</dcterms:modified>
</cp:coreProperties>
</file>