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29492620086045518"/>
          <c:y val="1.366915395040702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2023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/>
              <c:showVal val="1"/>
            </c:dLbl>
            <c:dLbl>
              <c:idx val="6"/>
              <c:layout>
                <c:manualLayout>
                  <c:x val="3.5351958854724655E-2"/>
                  <c:y val="-5.06316225436423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%">
                  <c:v>2.2494999999999998</c:v>
                </c:pt>
                <c:pt idx="3" formatCode="0.0%">
                  <c:v>0.75660000000000016</c:v>
                </c:pt>
                <c:pt idx="4" formatCode="0.0%">
                  <c:v>1.0144</c:v>
                </c:pt>
                <c:pt idx="5" formatCode="0.0%">
                  <c:v>0.87470000000000014</c:v>
                </c:pt>
                <c:pt idx="6" formatCode="0.0%">
                  <c:v>1.2207999999999999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81"/>
          <c:w val="0.30497172077720225"/>
          <c:h val="0.3067896302138674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2.2494999999999998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0.75660000000000016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1.0144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1.2207999999999999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затраты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2.4226999999999994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Инициативные платежи
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2.5832000000000002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170591360"/>
        <c:axId val="170592896"/>
        <c:axId val="0"/>
      </c:bar3DChart>
      <c:catAx>
        <c:axId val="170591360"/>
        <c:scaling>
          <c:orientation val="minMax"/>
        </c:scaling>
        <c:axPos val="b"/>
        <c:tickLblPos val="nextTo"/>
        <c:crossAx val="170592896"/>
        <c:crosses val="autoZero"/>
        <c:auto val="1"/>
        <c:lblAlgn val="ctr"/>
        <c:lblOffset val="100"/>
      </c:catAx>
      <c:valAx>
        <c:axId val="170592896"/>
        <c:scaling>
          <c:orientation val="minMax"/>
        </c:scaling>
        <c:axPos val="l"/>
        <c:majorGridlines/>
        <c:numFmt formatCode="0.0%" sourceLinked="1"/>
        <c:tickLblPos val="nextTo"/>
        <c:crossAx val="17059136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2043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9"/>
          <c:w val="0.5341990902513918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6"/>
          <c:w val="0.33131706378466486"/>
          <c:h val="0.771011233206980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2023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422E-2"/>
                  <c:y val="0.1039949264896499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54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59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0.3958000000000001</c:v>
                </c:pt>
                <c:pt idx="1">
                  <c:v>3.2199999999999999E-2</c:v>
                </c:pt>
                <c:pt idx="2">
                  <c:v>0.57010000000000005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156"/>
          <c:h val="0.8754422676987907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283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0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402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0502</c:v>
                </c:pt>
                <c:pt idx="6">
                  <c:v>0503</c:v>
                </c:pt>
                <c:pt idx="7">
                  <c:v>0801</c:v>
                </c:pt>
                <c:pt idx="8">
                  <c:v>1001</c:v>
                </c:pt>
                <c:pt idx="9">
                  <c:v>1101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1">
                  <c:v>0.36599999999999999</c:v>
                </c:pt>
                <c:pt idx="2">
                  <c:v>6.0000000000000001E-3</c:v>
                </c:pt>
                <c:pt idx="3">
                  <c:v>1.4E-2</c:v>
                </c:pt>
                <c:pt idx="4">
                  <c:v>0.186</c:v>
                </c:pt>
                <c:pt idx="5">
                  <c:v>2E-3</c:v>
                </c:pt>
                <c:pt idx="6">
                  <c:v>0.20200000000000001</c:v>
                </c:pt>
                <c:pt idx="7">
                  <c:v>0.19900000000000001</c:v>
                </c:pt>
                <c:pt idx="8">
                  <c:v>1.4E-2</c:v>
                </c:pt>
                <c:pt idx="9">
                  <c:v>4.0000000000000002E-4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411"/>
          <c:y val="4.2593473259386339E-2"/>
          <c:w val="0.49660975169425836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04 - Транспортная система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0.99990000000000001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0.99829999999999997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0.99590000000000001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0.99960000000000004</c:v>
                </c:pt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0.99990000000000001</c:v>
                </c:pt>
              </c:numCache>
            </c:numRef>
          </c:val>
        </c:ser>
        <c:ser>
          <c:idx val="10"/>
          <c:order val="9"/>
          <c:tx>
            <c:strRef>
              <c:f>Лист1!$L$1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axId val="180541312"/>
        <c:axId val="180542848"/>
      </c:barChart>
      <c:catAx>
        <c:axId val="180541312"/>
        <c:scaling>
          <c:orientation val="minMax"/>
        </c:scaling>
        <c:axPos val="b"/>
        <c:tickLblPos val="nextTo"/>
        <c:crossAx val="180542848"/>
        <c:crosses val="autoZero"/>
        <c:auto val="1"/>
        <c:lblAlgn val="ctr"/>
        <c:lblOffset val="100"/>
      </c:catAx>
      <c:valAx>
        <c:axId val="180542848"/>
        <c:scaling>
          <c:orientation val="minMax"/>
        </c:scaling>
        <c:axPos val="l"/>
        <c:majorGridlines/>
        <c:numFmt formatCode="0.0%" sourceLinked="1"/>
        <c:tickLblPos val="nextTo"/>
        <c:crossAx val="18054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5143"/>
          <c:y val="3.5075768286570276E-3"/>
          <c:w val="0.25399707572174535"/>
          <c:h val="0.81912093079349224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0.22236</cdr:x>
      <cdr:y>0.61101</cdr:y>
    </cdr:from>
    <cdr:to>
      <cdr:x>0.33886</cdr:x>
      <cdr:y>0.80785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5292" y="2838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0.13135</cdr:x>
      <cdr:y>0.53412</cdr:y>
    </cdr:from>
    <cdr:to>
      <cdr:x>0.24785</cdr:x>
      <cdr:y>0.73096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0912" y="24812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2023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501952"/>
              </p:ext>
            </p:extLst>
          </p:nvPr>
        </p:nvGraphicFramePr>
        <p:xfrm>
          <a:off x="395536" y="404664"/>
          <a:ext cx="8352929" cy="5740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3 672 100,0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3 672 100,0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 на выравнивание бюджетной обеспеченности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3 490 500,0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3 490 500,0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37,63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181 600,0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181 600,0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299 400,0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299 400,0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299 200,0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299 200,0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5 305 000,0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5 288 612,59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Прочие межбюджетные трансферты, передаваемые бюджетам сельских поселений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5 305 000,0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5 288 612,59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57,01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276 500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9 260 112,59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827584" y="1340768"/>
          <a:ext cx="7920880" cy="47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7 367 125,0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7 364 590,41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Контрольно-счетная инспекция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106 700,0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106 700,0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116 020,0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115 968,46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299 200,0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299 200,0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0310-0314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3 751</a:t>
                      </a:r>
                      <a:r>
                        <a:rPr lang="ru-RU" sz="1500" baseline="0" dirty="0" smtClean="0"/>
                        <a:t> 910</a:t>
                      </a:r>
                      <a:r>
                        <a:rPr lang="ru-RU" sz="1500" dirty="0" smtClean="0"/>
                        <a:t>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3 751 832,75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992888" cy="4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381481"/>
                <a:gridCol w="1500198"/>
                <a:gridCol w="78852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44 820,0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44 820,00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4 068 810,0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smtClean="0"/>
                        <a:t>4 062 828,34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99,85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</a:t>
                      </a:r>
                      <a:r>
                        <a:rPr lang="ru-RU" sz="1500" dirty="0" smtClean="0"/>
                        <a:t>034 700,0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</a:t>
                      </a:r>
                      <a:r>
                        <a:rPr lang="ru-RU" sz="1500" dirty="0" smtClean="0"/>
                        <a:t>018 400,0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279 950,0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279</a:t>
                      </a:r>
                      <a:r>
                        <a:rPr lang="ru-RU" sz="1500" baseline="0" dirty="0" smtClean="0"/>
                        <a:t> 948</a:t>
                      </a:r>
                      <a:r>
                        <a:rPr lang="ru-RU" sz="1500" dirty="0" smtClean="0"/>
                        <a:t>,72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9 999,0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20 113 235,0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20 087 287,68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99,87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99,87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2023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2023 год выше 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год составило 99,04% от плана.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99,9%</a:t>
            </a:r>
            <a:r>
              <a:rPr lang="ru-RU" sz="1500" dirty="0" smtClean="0"/>
              <a:t>,.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27.12.2022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13 433,3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13 433,3 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6 раз: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11.01.2023г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29.03.2023г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49;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решением от 16.08.2023г. № 57; решением от 27.12.2023г. №65.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по состоянию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18 648,0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20 113,2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сложившийся на 01 января 2024 г. Составил 264,1 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778 200,00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1 750 579,49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224,95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18,68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778 200,00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1 750 579,49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224,95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18,68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3 942 500,00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2 982 969,51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75,66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31,83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3 942 500,00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smtClean="0"/>
                        <a:t>2 982 969,51</a:t>
                      </a:r>
                      <a:endParaRPr lang="ru-RU" sz="1400" b="0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75,66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31,83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4 499 600,00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4 528 578,15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256 600,00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224 461,64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4 243 000,00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4 304 116,51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16 300,00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19 900,00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122,08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16 300,00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19 900,00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122,08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9 371 500,00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9 282 027,15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7425106" cy="357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109 020,72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242,27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зачисляемые в бюджеты сельских поселений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89 940,0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232 337,94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258,32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172,18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134 940,0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341 358,66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252,97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252,97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2957</TotalTime>
  <Words>641</Words>
  <Application>Microsoft Office PowerPoint</Application>
  <PresentationFormat>Экран (4:3)</PresentationFormat>
  <Paragraphs>319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2023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563</cp:revision>
  <dcterms:created xsi:type="dcterms:W3CDTF">2014-05-15T13:46:29Z</dcterms:created>
  <dcterms:modified xsi:type="dcterms:W3CDTF">2026-02-12T07:05:27Z</dcterms:modified>
</cp:coreProperties>
</file>