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9" r:id="rId12"/>
    <p:sldId id="271" r:id="rId13"/>
    <p:sldId id="268" r:id="rId14"/>
    <p:sldId id="273" r:id="rId15"/>
    <p:sldId id="276" r:id="rId16"/>
    <p:sldId id="277" r:id="rId17"/>
    <p:sldId id="283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2024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2024</c:v>
                </c:pt>
              </c:strCache>
            </c:strRef>
          </c:tx>
          <c:explosion val="32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7.2815049092404591E-2"/>
                  <c:y val="-0.20110231501652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3.5351958854724648E-2"/>
                  <c:y val="-5.06316225436423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%">
                  <c:v>2.0219999999999998</c:v>
                </c:pt>
                <c:pt idx="3" formatCode="0.0%">
                  <c:v>1.0654999999999992</c:v>
                </c:pt>
                <c:pt idx="4" formatCode="0.0%">
                  <c:v>1.0426</c:v>
                </c:pt>
                <c:pt idx="5" formatCode="0.0%">
                  <c:v>0.87120000000000031</c:v>
                </c:pt>
                <c:pt idx="6" formatCode="0.0%">
                  <c:v>1.1852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531987781174153"/>
          <c:y val="0.45488253568617881"/>
          <c:w val="0.30497172077720291"/>
          <c:h val="0.24968571709027421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1.4039999999999986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1.1588000000000001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1.262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0.70040000000000002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компенсационные затраты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81140352"/>
        <c:axId val="81195392"/>
        <c:axId val="0"/>
      </c:bar3DChart>
      <c:catAx>
        <c:axId val="81140352"/>
        <c:scaling>
          <c:orientation val="minMax"/>
        </c:scaling>
        <c:axPos val="b"/>
        <c:tickLblPos val="nextTo"/>
        <c:crossAx val="81195392"/>
        <c:crosses val="autoZero"/>
        <c:auto val="1"/>
        <c:lblAlgn val="ctr"/>
        <c:lblOffset val="100"/>
      </c:catAx>
      <c:valAx>
        <c:axId val="81195392"/>
        <c:scaling>
          <c:orientation val="minMax"/>
        </c:scaling>
        <c:axPos val="l"/>
        <c:majorGridlines/>
        <c:numFmt formatCode="0.0%" sourceLinked="1"/>
        <c:tickLblPos val="nextTo"/>
        <c:crossAx val="8114035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34742171504758"/>
          <c:y val="6.4719869413775818E-2"/>
          <c:w val="0.30957433301062043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9"/>
          <c:w val="0.5341990902513918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6"/>
          <c:w val="0.33131706378466486"/>
          <c:h val="0.77101123320698051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2024</a:t>
            </a: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2024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422E-2"/>
                  <c:y val="0.1039949264896499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54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59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субсидия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0.39720000000000011</c:v>
                </c:pt>
                <c:pt idx="1">
                  <c:v>0.37800000000000011</c:v>
                </c:pt>
                <c:pt idx="2">
                  <c:v>3.3799999999999997E-2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9"/>
          <c:w val="0.26884890845365156"/>
          <c:h val="0.87544226769879074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283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608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402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0310</c:v>
                </c:pt>
                <c:pt idx="5">
                  <c:v>0409</c:v>
                </c:pt>
                <c:pt idx="6">
                  <c:v>0502</c:v>
                </c:pt>
                <c:pt idx="7">
                  <c:v>0503</c:v>
                </c:pt>
                <c:pt idx="8">
                  <c:v>0801</c:v>
                </c:pt>
                <c:pt idx="9">
                  <c:v>1001</c:v>
                </c:pt>
                <c:pt idx="10">
                  <c:v>1101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1">
                  <c:v>0.44119999999999998</c:v>
                </c:pt>
                <c:pt idx="2">
                  <c:v>2.0799999999999999E-2</c:v>
                </c:pt>
                <c:pt idx="3">
                  <c:v>1.6000000000000011E-2</c:v>
                </c:pt>
                <c:pt idx="4">
                  <c:v>2.3000000000000013E-3</c:v>
                </c:pt>
                <c:pt idx="5">
                  <c:v>8.1000000000000048E-3</c:v>
                </c:pt>
                <c:pt idx="6">
                  <c:v>5.9000000000000042E-3</c:v>
                </c:pt>
                <c:pt idx="7">
                  <c:v>0.20280000000000001</c:v>
                </c:pt>
                <c:pt idx="8">
                  <c:v>0.27390000000000014</c:v>
                </c:pt>
                <c:pt idx="9">
                  <c:v>1.2E-2</c:v>
                </c:pt>
                <c:pt idx="10">
                  <c:v>6.0000000000000038E-4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406198914406411"/>
          <c:y val="4.2593473259386339E-2"/>
          <c:w val="0.49660975169425836"/>
          <c:h val="0.76713847795072165"/>
        </c:manualLayout>
      </c:layout>
      <c:bar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02 - Защита от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07 - Уличное освещение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4"/>
          <c:order val="2"/>
          <c:tx>
            <c:strRef>
              <c:f>Лист1!$E$1</c:f>
              <c:strCache>
                <c:ptCount val="1"/>
                <c:pt idx="0">
                  <c:v>8 - Озеленение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%">
                  <c:v>0.87900000000000034</c:v>
                </c:pt>
              </c:numCache>
            </c:numRef>
          </c:val>
        </c:ser>
        <c:ser>
          <c:idx val="5"/>
          <c:order val="3"/>
          <c:tx>
            <c:strRef>
              <c:f>Лист1!$F$1</c:f>
              <c:strCache>
                <c:ptCount val="1"/>
                <c:pt idx="0">
                  <c:v>09 - Благоустройство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%">
                  <c:v>0.98599999999999999</c:v>
                </c:pt>
              </c:numCache>
            </c:numRef>
          </c:val>
        </c:ser>
        <c:ser>
          <c:idx val="6"/>
          <c:order val="4"/>
          <c:tx>
            <c:strRef>
              <c:f>Лист1!$G$1</c:f>
              <c:strCache>
                <c:ptCount val="1"/>
                <c:pt idx="0">
                  <c:v>10 - Культура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7"/>
          <c:order val="5"/>
          <c:tx>
            <c:strRef>
              <c:f>Лист1!$H$1</c:f>
              <c:strCache>
                <c:ptCount val="1"/>
                <c:pt idx="0">
                  <c:v>11 - Спорт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8"/>
          <c:order val="6"/>
          <c:tx>
            <c:strRef>
              <c:f>Лист1!$I$1</c:f>
              <c:strCache>
                <c:ptCount val="1"/>
                <c:pt idx="0">
                  <c:v>13 - Управление финансами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9"/>
          <c:order val="7"/>
          <c:tx>
            <c:strRef>
              <c:f>Лист1!$J$1</c:f>
              <c:strCache>
                <c:ptCount val="1"/>
                <c:pt idx="0">
                  <c:v>15 - Социальная поддержка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 formatCode="0.0%">
                  <c:v>0</c:v>
                </c:pt>
              </c:numCache>
            </c:numRef>
          </c:val>
        </c:ser>
        <c:ser>
          <c:idx val="10"/>
          <c:order val="8"/>
          <c:tx>
            <c:strRef>
              <c:f>Лист1!$K$1</c:f>
              <c:strCache>
                <c:ptCount val="1"/>
                <c:pt idx="0">
                  <c:v>14 - Доступная среда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Лист1!$L$2:$L$3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0"/>
          <c:order val="9"/>
          <c:tx>
            <c:strRef>
              <c:f>Лист1!$M$1</c:f>
              <c:strCache>
                <c:ptCount val="1"/>
                <c:pt idx="0">
                  <c:v>06 - Энергоэффективность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axId val="165003264"/>
        <c:axId val="165004800"/>
      </c:barChart>
      <c:catAx>
        <c:axId val="165003264"/>
        <c:scaling>
          <c:orientation val="minMax"/>
        </c:scaling>
        <c:axPos val="b"/>
        <c:tickLblPos val="nextTo"/>
        <c:crossAx val="165004800"/>
        <c:crosses val="autoZero"/>
        <c:auto val="1"/>
        <c:lblAlgn val="ctr"/>
        <c:lblOffset val="100"/>
      </c:catAx>
      <c:valAx>
        <c:axId val="165004800"/>
        <c:scaling>
          <c:orientation val="minMax"/>
        </c:scaling>
        <c:axPos val="l"/>
        <c:majorGridlines/>
        <c:numFmt formatCode="0.0%" sourceLinked="1"/>
        <c:tickLblPos val="nextTo"/>
        <c:crossAx val="16500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71421951244317"/>
          <c:y val="0"/>
          <c:w val="0.37285780487556885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0.31338</cdr:x>
      <cdr:y>0.30345</cdr:y>
    </cdr:from>
    <cdr:to>
      <cdr:x>0.44831</cdr:x>
      <cdr:y>0.56408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9672" y="1409696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за 2024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1501952"/>
              </p:ext>
            </p:extLst>
          </p:nvPr>
        </p:nvGraphicFramePr>
        <p:xfrm>
          <a:off x="395536" y="404664"/>
          <a:ext cx="8352929" cy="9733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бюджетам субъектов</a:t>
                      </a:r>
                      <a:r>
                        <a:rPr lang="ru-RU" sz="1400" b="1" baseline="0" dirty="0" smtClean="0"/>
                        <a:t> Российской Федерации и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4 247 000,0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4 247 000,0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39,72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поселений на выравнивание бюджетной обеспеченности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3 741 800,0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3 741 800,0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35,00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505 200,0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505 200,0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4,72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4 129 600,0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4 040 963,86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97,85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сельских поселений на развитие сети учреждений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культурно-досугового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4 129 600,0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4 040 963,86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97,85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37,80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361 800,0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361 800,0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361 600,0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361 600,0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1 952 000,0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1 572 764,21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80,57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14,71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Прочие межбюджетные трансферты, передаваемые бюджетам сельских поселений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1 952 000,0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1 572 764,21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 от возврата остатков субсидий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субвенций и иных межбюджетных трансфертов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имеющих целевое назначение, прошлых лет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734,73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734,73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сельских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734,73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734,73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691 134,73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10 223 262,8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72899"/>
              </p:ext>
            </p:extLst>
          </p:nvPr>
        </p:nvGraphicFramePr>
        <p:xfrm>
          <a:off x="827584" y="1340768"/>
          <a:ext cx="7920880" cy="47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7 923 276,0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7 922 169,50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35,34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Контрольно-счетная инспекция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137 700,0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137 700,0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0,61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86 254,0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86 253,07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0,38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361 600,0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361 600,0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1,61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smtClean="0">
                          <a:latin typeface="+mn-lt"/>
                          <a:cs typeface="Times New Roman" panose="02020603050405020304" pitchFamily="18" charset="0"/>
                        </a:rPr>
                        <a:t>0310-0314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110</a:t>
                      </a:r>
                      <a:r>
                        <a:rPr lang="ru-RU" sz="1500" baseline="0" dirty="0" smtClean="0"/>
                        <a:t> 413</a:t>
                      </a:r>
                      <a:r>
                        <a:rPr lang="ru-RU" sz="1500" dirty="0" smtClean="0"/>
                        <a:t>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110 410,82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0,49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6599"/>
              </p:ext>
            </p:extLst>
          </p:nvPr>
        </p:nvGraphicFramePr>
        <p:xfrm>
          <a:off x="683568" y="1772816"/>
          <a:ext cx="7992888" cy="4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629252"/>
                <a:gridCol w="1500198"/>
                <a:gridCol w="1500198"/>
                <a:gridCol w="788525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4 899 493,73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4 463 517,78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91,1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19,91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8 847 632,0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8 726 820,76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98,63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38,93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262 520,0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262 519,44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1,17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9 600,00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9 600,0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0,043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22 414 534,73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21 856 638,30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2024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797152"/>
            <a:ext cx="8208912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07774548"/>
              </p:ext>
            </p:extLst>
          </p:nvPr>
        </p:nvGraphicFramePr>
        <p:xfrm>
          <a:off x="642910" y="1000108"/>
          <a:ext cx="826045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6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  <a:r>
              <a:rPr lang="ru-RU" sz="2000" dirty="0" smtClean="0"/>
              <a:t>В целом, показатели отчета об исполнении бюджета Калиновского сельского поселения Азовского района за 2024 год выше прогнозных.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Поступление налоговых и неналоговых доходов составило за текущий год составило 110,3% от плана. В основном это связано с перевыполнением плана </a:t>
            </a:r>
            <a:r>
              <a:rPr lang="ru-RU" sz="2000" smtClean="0"/>
              <a:t>по земельному налогу.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Исполнение плана по </a:t>
            </a:r>
            <a:r>
              <a:rPr lang="ru-RU" sz="2000" dirty="0"/>
              <a:t>расходам составило </a:t>
            </a:r>
            <a:r>
              <a:rPr lang="ru-RU" sz="2000" dirty="0" smtClean="0"/>
              <a:t>97,5%</a:t>
            </a:r>
            <a:r>
              <a:rPr lang="ru-RU" sz="1500" dirty="0" smtClean="0"/>
              <a:t>,. 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г.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18 178,0 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18 178,0 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5 раз: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22.03.2024г.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.05.2024г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30.08.2024г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77; решением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10.2024г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решением от 27.12.2024г. № 88.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по состоянию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22 150,4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22 414,5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сложившийся на 01 января 2025 г. Составил 2 838,9 тыс.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950216"/>
              </p:ext>
            </p:extLst>
          </p:nvPr>
        </p:nvGraphicFramePr>
        <p:xfrm>
          <a:off x="467544" y="548680"/>
          <a:ext cx="8280920" cy="47377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7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1 107 100,00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1 554 448,09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140,4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13,56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1 107 100,00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1 554 448,09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140,4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13,56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757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5 096 600,00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5 906 170,80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115,88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51,54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5 096 600,00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5 906 170,80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115,88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51,54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96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5 232 900,00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6 510 183,39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124,40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56,81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247 197,37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38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4 962 900,00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6 262 986,02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126,20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22 700,00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15 900,00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70,04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22 700,00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15 900,00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70,04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11 459 300,00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14 208 135,25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 реализации иного имущества, находящегося в собственности сельских поселений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664517"/>
              </p:ext>
            </p:extLst>
          </p:nvPr>
        </p:nvGraphicFramePr>
        <p:xfrm>
          <a:off x="971601" y="1628800"/>
          <a:ext cx="7425106" cy="357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65 672,97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продажи</a:t>
                      </a:r>
                      <a:r>
                        <a:rPr lang="ru-RU" sz="1500" baseline="0" dirty="0" smtClean="0"/>
                        <a:t>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8 160,0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зачисляемые в бюджеты сельских поселений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147 600,0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221 032,97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33858638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23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3092</TotalTime>
  <Words>709</Words>
  <Application>Microsoft Office PowerPoint</Application>
  <PresentationFormat>Экран (4:3)</PresentationFormat>
  <Paragraphs>330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2024 год</vt:lpstr>
      <vt:lpstr>Слайд 17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565</cp:revision>
  <dcterms:created xsi:type="dcterms:W3CDTF">2014-05-15T13:46:29Z</dcterms:created>
  <dcterms:modified xsi:type="dcterms:W3CDTF">2026-02-12T07:28:20Z</dcterms:modified>
</cp:coreProperties>
</file>