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7" r:id="rId11"/>
    <p:sldId id="269" r:id="rId12"/>
    <p:sldId id="271" r:id="rId13"/>
    <p:sldId id="268" r:id="rId14"/>
    <p:sldId id="273" r:id="rId15"/>
    <p:sldId id="276" r:id="rId16"/>
    <p:sldId id="277" r:id="rId17"/>
    <p:sldId id="283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Налоговые </a:t>
            </a:r>
            <a:r>
              <a:rPr lang="ru-RU" dirty="0"/>
              <a:t>доходы </a:t>
            </a:r>
            <a:r>
              <a:rPr lang="ru-RU" dirty="0" smtClean="0"/>
              <a:t>2025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2025</c:v>
                </c:pt>
              </c:strCache>
            </c:strRef>
          </c:tx>
          <c:explosion val="39"/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130,8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7.2815049092404591E-2"/>
                  <c:y val="-0.201102315016523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99,9%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delete val="1"/>
            </c:dLbl>
            <c:dLbl>
              <c:idx val="6"/>
              <c:layout>
                <c:manualLayout>
                  <c:x val="3.5351958854724648E-2"/>
                  <c:y val="-5.06316225436423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3">
                  <c:v>ЕСХН</c:v>
                </c:pt>
                <c:pt idx="4">
                  <c:v>Земельный налог</c:v>
                </c:pt>
                <c:pt idx="5">
                  <c:v>Налог на имущество</c:v>
                </c:pt>
                <c:pt idx="6">
                  <c:v>Государственная пошлина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1.3080000000000001</c:v>
                </c:pt>
                <c:pt idx="3">
                  <c:v>1.0023</c:v>
                </c:pt>
                <c:pt idx="4">
                  <c:v>0.99980000000000002</c:v>
                </c:pt>
                <c:pt idx="5">
                  <c:v>0.94650000000000001</c:v>
                </c:pt>
                <c:pt idx="6">
                  <c:v>0.68740000000000001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8531987781174164"/>
          <c:y val="0.45488253568617881"/>
          <c:w val="0.30497172077720214"/>
          <c:h val="0.30678963021386735"/>
        </c:manualLayout>
      </c:layout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665976267187245"/>
          <c:y val="7.1159209799107975E-2"/>
          <c:w val="0.56747239724686649"/>
          <c:h val="0.767138477950721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1.4039999999999999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1.1588000000000001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1.262</c:v>
                </c:pt>
              </c:numCache>
            </c:numRef>
          </c:val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0.70040000000000002</c:v>
                </c:pt>
              </c:numCache>
            </c:numRef>
          </c:val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компенсационные затраты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5"/>
          <c:tx>
            <c:strRef>
              <c:f>Лист1!$H$1</c:f>
              <c:strCache>
                <c:ptCount val="1"/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6"/>
          <c:tx>
            <c:strRef>
              <c:f>Лист1!$I$1</c:f>
              <c:strCache>
                <c:ptCount val="1"/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ser>
          <c:idx val="8"/>
          <c:order val="7"/>
          <c:tx>
            <c:strRef>
              <c:f>Лист1!$J$1</c:f>
              <c:strCache>
                <c:ptCount val="1"/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</c:numCache>
            </c:numRef>
          </c:val>
        </c:ser>
        <c:ser>
          <c:idx val="9"/>
          <c:order val="8"/>
          <c:tx>
            <c:strRef>
              <c:f>Лист1!$K$1</c:f>
              <c:strCache>
                <c:ptCount val="1"/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</c:numCache>
            </c:numRef>
          </c:val>
        </c:ser>
        <c:shape val="cylinder"/>
        <c:axId val="175913984"/>
        <c:axId val="175936256"/>
        <c:axId val="0"/>
      </c:bar3DChart>
      <c:catAx>
        <c:axId val="175913984"/>
        <c:scaling>
          <c:orientation val="minMax"/>
        </c:scaling>
        <c:axPos val="b"/>
        <c:tickLblPos val="nextTo"/>
        <c:crossAx val="175936256"/>
        <c:crosses val="autoZero"/>
        <c:auto val="1"/>
        <c:lblAlgn val="ctr"/>
        <c:lblOffset val="100"/>
      </c:catAx>
      <c:valAx>
        <c:axId val="175936256"/>
        <c:scaling>
          <c:orientation val="minMax"/>
        </c:scaling>
        <c:axPos val="l"/>
        <c:majorGridlines/>
        <c:numFmt formatCode="0.0%" sourceLinked="1"/>
        <c:tickLblPos val="nextTo"/>
        <c:crossAx val="17591398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8034742171504758"/>
          <c:y val="6.4719869413775818E-2"/>
          <c:w val="0.30957433301062043"/>
          <c:h val="0.79710551007030572"/>
        </c:manualLayout>
      </c:layout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49"/>
          <c:w val="0.53419909025139189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56"/>
          <c:w val="0.33131706378466486"/>
          <c:h val="0.77101123320698051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2025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6335552539852783E-2"/>
          <c:y val="0.23057900973965856"/>
          <c:w val="0.66805336790200887"/>
          <c:h val="0.677953375550864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2025</c:v>
                </c:pt>
              </c:strCache>
            </c:strRef>
          </c:tx>
          <c:explosion val="29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2607568525615517"/>
                  <c:y val="-0.160758295374588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975954385130624E-2"/>
                  <c:y val="-9.598401103581083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4.4437689685569721E-2"/>
                  <c:y val="5.544985742324930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9153505269923422E-2"/>
                  <c:y val="0.10399492648964999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0380985705638107"/>
                  <c:y val="0.18061766285227654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7227893681595259E-2"/>
                  <c:y val="0.19805854905010564"/>
                </c:manualLayout>
              </c:layout>
              <c:dLblPos val="bestFit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0.88280000000000003</c:v>
                </c:pt>
                <c:pt idx="1">
                  <c:v>8.3000000000000004E-2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2178121500590964"/>
          <c:y val="0.11142573896544219"/>
          <c:w val="0.26884890845365156"/>
          <c:h val="0.87544226769879074"/>
        </c:manualLayout>
      </c:layout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explosion val="18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7283E-2"/>
                  <c:y val="-2.0649606299212599E-3"/>
                </c:manualLayout>
              </c:layout>
              <c:showVal val="1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</c:dLbl>
            <c:dLbl>
              <c:idx val="6"/>
              <c:layout>
                <c:manualLayout>
                  <c:x val="-0.11624337756391608"/>
                  <c:y val="7.114916885389326E-2"/>
                </c:manualLayout>
              </c:layout>
              <c:showVal val="1"/>
            </c:dLbl>
            <c:dLbl>
              <c:idx val="7"/>
              <c:layout>
                <c:manualLayout>
                  <c:x val="-9.4537826868864402E-2"/>
                  <c:y val="-2.1932852143482066E-2"/>
                </c:manualLayout>
              </c:layout>
              <c:showVal val="1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Лист1!$A$2:$A$14</c:f>
              <c:strCache>
                <c:ptCount val="13"/>
                <c:pt idx="1">
                  <c:v>0104</c:v>
                </c:pt>
                <c:pt idx="2">
                  <c:v>0113</c:v>
                </c:pt>
                <c:pt idx="3">
                  <c:v>0203</c:v>
                </c:pt>
                <c:pt idx="4">
                  <c:v>0310</c:v>
                </c:pt>
                <c:pt idx="5">
                  <c:v>0412</c:v>
                </c:pt>
                <c:pt idx="6">
                  <c:v>0502</c:v>
                </c:pt>
                <c:pt idx="7">
                  <c:v>0503</c:v>
                </c:pt>
                <c:pt idx="8">
                  <c:v>0801</c:v>
                </c:pt>
                <c:pt idx="9">
                  <c:v>1001</c:v>
                </c:pt>
                <c:pt idx="10">
                  <c:v>1101</c:v>
                </c:pt>
                <c:pt idx="11">
                  <c:v>0106</c:v>
                </c:pt>
                <c:pt idx="12">
                  <c:v>0705</c:v>
                </c:pt>
              </c:strCache>
            </c:strRef>
          </c:cat>
          <c:val>
            <c:numRef>
              <c:f>Лист1!$B$2:$B$14</c:f>
              <c:numCache>
                <c:formatCode>0.0%</c:formatCode>
                <c:ptCount val="13"/>
                <c:pt idx="1">
                  <c:v>0.46899999999999997</c:v>
                </c:pt>
                <c:pt idx="2">
                  <c:v>1.4E-2</c:v>
                </c:pt>
                <c:pt idx="3">
                  <c:v>2.1999999999999999E-2</c:v>
                </c:pt>
                <c:pt idx="4">
                  <c:v>3.8999999999999998E-3</c:v>
                </c:pt>
                <c:pt idx="5">
                  <c:v>5.9999999999999995E-4</c:v>
                </c:pt>
                <c:pt idx="6">
                  <c:v>1.2999999999999999E-2</c:v>
                </c:pt>
                <c:pt idx="7">
                  <c:v>0.20899999999999999</c:v>
                </c:pt>
                <c:pt idx="8">
                  <c:v>0.24199999999999999</c:v>
                </c:pt>
                <c:pt idx="9">
                  <c:v>1.2699999999999999E-2</c:v>
                </c:pt>
                <c:pt idx="10">
                  <c:v>5.0000000000000001E-4</c:v>
                </c:pt>
                <c:pt idx="11">
                  <c:v>8.9999999999999993E-3</c:v>
                </c:pt>
                <c:pt idx="12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406198914406411"/>
          <c:y val="4.2593473259386339E-2"/>
          <c:w val="0.49660975169425836"/>
          <c:h val="0.76713847795072165"/>
        </c:manualLayout>
      </c:layout>
      <c:bar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02 - Защита от ЧС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%">
                  <c:v>1</c:v>
                </c:pt>
              </c:numCache>
            </c:numRef>
          </c:val>
        </c:ser>
        <c:ser>
          <c:idx val="3"/>
          <c:order val="1"/>
          <c:tx>
            <c:strRef>
              <c:f>Лист1!$D$1</c:f>
              <c:strCache>
                <c:ptCount val="1"/>
                <c:pt idx="0">
                  <c:v>07 - Уличное освещение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 formatCode="0.0%">
                  <c:v>1</c:v>
                </c:pt>
              </c:numCache>
            </c:numRef>
          </c:val>
        </c:ser>
        <c:ser>
          <c:idx val="4"/>
          <c:order val="2"/>
          <c:tx>
            <c:strRef>
              <c:f>Лист1!$E$1</c:f>
              <c:strCache>
                <c:ptCount val="1"/>
                <c:pt idx="0">
                  <c:v>8 - Озеленение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 formatCode="0.0%">
                  <c:v>1</c:v>
                </c:pt>
              </c:numCache>
            </c:numRef>
          </c:val>
        </c:ser>
        <c:ser>
          <c:idx val="5"/>
          <c:order val="3"/>
          <c:tx>
            <c:strRef>
              <c:f>Лист1!$F$1</c:f>
              <c:strCache>
                <c:ptCount val="1"/>
                <c:pt idx="0">
                  <c:v>09 - Благоустройство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 formatCode="0.0%">
                  <c:v>0.997</c:v>
                </c:pt>
              </c:numCache>
            </c:numRef>
          </c:val>
        </c:ser>
        <c:ser>
          <c:idx val="6"/>
          <c:order val="4"/>
          <c:tx>
            <c:strRef>
              <c:f>Лист1!$G$1</c:f>
              <c:strCache>
                <c:ptCount val="1"/>
                <c:pt idx="0">
                  <c:v>10 - Культура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 formatCode="0.0%">
                  <c:v>1</c:v>
                </c:pt>
              </c:numCache>
            </c:numRef>
          </c:val>
        </c:ser>
        <c:ser>
          <c:idx val="7"/>
          <c:order val="5"/>
          <c:tx>
            <c:strRef>
              <c:f>Лист1!$H$1</c:f>
              <c:strCache>
                <c:ptCount val="1"/>
                <c:pt idx="0">
                  <c:v>11 - Спорт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 formatCode="0.0%">
                  <c:v>0.999</c:v>
                </c:pt>
              </c:numCache>
            </c:numRef>
          </c:val>
        </c:ser>
        <c:ser>
          <c:idx val="8"/>
          <c:order val="6"/>
          <c:tx>
            <c:strRef>
              <c:f>Лист1!$I$1</c:f>
              <c:strCache>
                <c:ptCount val="1"/>
                <c:pt idx="0">
                  <c:v>13 - Управление финансами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 formatCode="0.0%">
                  <c:v>1</c:v>
                </c:pt>
              </c:numCache>
            </c:numRef>
          </c:val>
        </c:ser>
        <c:ser>
          <c:idx val="9"/>
          <c:order val="7"/>
          <c:tx>
            <c:strRef>
              <c:f>Лист1!$J$1</c:f>
              <c:strCache>
                <c:ptCount val="1"/>
                <c:pt idx="0">
                  <c:v>15 - Социальная поддержка</c:v>
                </c:pt>
              </c:strCache>
            </c:strRef>
          </c:tx>
          <c:spPr>
            <a:solidFill>
              <a:srgbClr val="CC99FF"/>
            </a:solidFill>
          </c:spPr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Лист1!$K$2:$K$3</c:f>
              <c:numCache>
                <c:formatCode>General</c:formatCode>
                <c:ptCount val="2"/>
                <c:pt idx="0" formatCode="0.0%">
                  <c:v>0</c:v>
                </c:pt>
              </c:numCache>
            </c:numRef>
          </c:val>
        </c:ser>
        <c:ser>
          <c:idx val="10"/>
          <c:order val="8"/>
          <c:tx>
            <c:strRef>
              <c:f>Лист1!$K$1</c:f>
              <c:strCache>
                <c:ptCount val="1"/>
                <c:pt idx="0">
                  <c:v>14 - Доступная среда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Лист1!$L$2:$L$3</c:f>
              <c:numCache>
                <c:formatCode>General</c:formatCode>
                <c:ptCount val="2"/>
                <c:pt idx="0" formatCode="0.0%">
                  <c:v>1</c:v>
                </c:pt>
              </c:numCache>
            </c:numRef>
          </c:val>
        </c:ser>
        <c:ser>
          <c:idx val="0"/>
          <c:order val="9"/>
          <c:tx>
            <c:strRef>
              <c:f>Лист1!$M$1</c:f>
              <c:strCache>
                <c:ptCount val="1"/>
                <c:pt idx="0">
                  <c:v>06 - Энергоэффективность</c:v>
                </c:pt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axId val="177230208"/>
        <c:axId val="177231744"/>
      </c:barChart>
      <c:catAx>
        <c:axId val="177230208"/>
        <c:scaling>
          <c:orientation val="minMax"/>
        </c:scaling>
        <c:axPos val="b"/>
        <c:tickLblPos val="nextTo"/>
        <c:crossAx val="177231744"/>
        <c:crosses val="autoZero"/>
        <c:auto val="1"/>
        <c:lblAlgn val="ctr"/>
        <c:lblOffset val="100"/>
      </c:catAx>
      <c:valAx>
        <c:axId val="177231744"/>
        <c:scaling>
          <c:orientation val="minMax"/>
        </c:scaling>
        <c:axPos val="l"/>
        <c:majorGridlines/>
        <c:numFmt formatCode="0.0%" sourceLinked="1"/>
        <c:tickLblPos val="nextTo"/>
        <c:crossAx val="177230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71421951244317"/>
          <c:y val="0"/>
          <c:w val="0.37285780487556885"/>
          <c:h val="1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0.31338</cdr:x>
      <cdr:y>0.30345</cdr:y>
    </cdr:from>
    <cdr:to>
      <cdr:x>0.44831</cdr:x>
      <cdr:y>0.56408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59672" y="1409696"/>
          <a:ext cx="1059049" cy="1210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0.12224</cdr:x>
      <cdr:y>0.42648</cdr:y>
    </cdr:from>
    <cdr:to>
      <cdr:x>0.20416</cdr:x>
      <cdr:y>0.50337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59474" y="1981200"/>
          <a:ext cx="6429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94,6%</a:t>
          </a:r>
        </a:p>
        <a:p xmlns:a="http://schemas.openxmlformats.org/drawingml/2006/main"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0.30032</cdr:x>
      <cdr:y>0.28373</cdr:y>
    </cdr:from>
    <cdr:to>
      <cdr:x>0.43525</cdr:x>
      <cdr:y>0.54436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3946" y="1225846"/>
          <a:ext cx="1039616" cy="112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Отчет об исполнении бюджета Калиновского сельского поселения Азовского района </a:t>
            </a:r>
          </a:p>
          <a:p>
            <a:pPr algn="ctr"/>
            <a:r>
              <a:rPr lang="ru-RU" b="1" dirty="0" smtClean="0"/>
              <a:t>за </a:t>
            </a:r>
            <a:r>
              <a:rPr lang="ru-RU" b="1" dirty="0" smtClean="0"/>
              <a:t>2025 </a:t>
            </a:r>
            <a:r>
              <a:rPr lang="ru-RU" b="1" dirty="0" smtClean="0"/>
              <a:t>год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1501952"/>
              </p:ext>
            </p:extLst>
          </p:nvPr>
        </p:nvGraphicFramePr>
        <p:xfrm>
          <a:off x="395536" y="404664"/>
          <a:ext cx="8352929" cy="5953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88432"/>
                <a:gridCol w="1368152"/>
                <a:gridCol w="1512169"/>
                <a:gridCol w="689219"/>
                <a:gridCol w="8949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бюджетам субъектов</a:t>
                      </a:r>
                      <a:r>
                        <a:rPr lang="ru-RU" sz="1400" b="1" baseline="0" dirty="0" smtClean="0"/>
                        <a:t> Российской Федерации и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398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398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000,0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88,28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сельских поселений на выравнивание бюджетной обеспеченности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703 400,0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703 400,0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74,33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на поддержку мер по обеспечению сбалансированности бюджетов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694 600,0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694 600,0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13,93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413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413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8,30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413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413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170 000,0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156 500,0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92,05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3,14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Прочие межбюджетные трансферты, передаваемые бюджетам сельских поселений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170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156 500,0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92,05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981 800,00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4 968 300,0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99,73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99,73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4780294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8572899"/>
              </p:ext>
            </p:extLst>
          </p:nvPr>
        </p:nvGraphicFramePr>
        <p:xfrm>
          <a:off x="827584" y="1340768"/>
          <a:ext cx="7920880" cy="478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1375500"/>
                <a:gridCol w="1315248"/>
                <a:gridCol w="936104"/>
                <a:gridCol w="100811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</a:t>
                      </a:r>
                      <a:r>
                        <a:rPr lang="ru-RU" sz="1400" dirty="0" err="1" smtClean="0"/>
                        <a:t>исполне-ния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8 806 547,0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8 803 433,36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46,9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Контрольно-счетная инспекция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186 500,0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186 500,0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</a:t>
                      </a:r>
                      <a:r>
                        <a:rPr lang="ru-RU" sz="1500" dirty="0" smtClean="0"/>
                        <a:t>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270 803,56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aseline="0" dirty="0" smtClean="0"/>
                        <a:t>270 803,56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413 600,0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413 600,0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smtClean="0">
                          <a:latin typeface="+mn-lt"/>
                          <a:cs typeface="Times New Roman" panose="02020603050405020304" pitchFamily="18" charset="0"/>
                        </a:rPr>
                        <a:t>0310-0314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73</a:t>
                      </a:r>
                      <a:r>
                        <a:rPr lang="ru-RU" sz="1500" baseline="0" dirty="0" smtClean="0"/>
                        <a:t> 087</a:t>
                      </a:r>
                      <a:r>
                        <a:rPr lang="ru-RU" sz="1500" dirty="0" smtClean="0"/>
                        <a:t>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73 085,04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0,39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9976599"/>
              </p:ext>
            </p:extLst>
          </p:nvPr>
        </p:nvGraphicFramePr>
        <p:xfrm>
          <a:off x="683568" y="1772816"/>
          <a:ext cx="7992888" cy="430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629252"/>
                <a:gridCol w="1500198"/>
                <a:gridCol w="1500198"/>
                <a:gridCol w="788525"/>
                <a:gridCol w="815601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(межевание)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12 600,0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12 600,0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248 778,0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248 776,34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3 940 966,44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3 940 965,71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4 555 150,0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4 541 640,24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24,2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239 211,0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239 210,12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1,27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18</a:t>
                      </a:r>
                      <a:r>
                        <a:rPr lang="ru-RU" sz="1500" b="1" baseline="0" dirty="0" smtClean="0"/>
                        <a:t> 767 243</a:t>
                      </a:r>
                      <a:r>
                        <a:rPr lang="ru-RU" sz="1500" b="1" dirty="0" smtClean="0"/>
                        <a:t>,00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18 740 614,37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99,9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99,9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378003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Распределение расходов </a:t>
            </a:r>
            <a:r>
              <a:rPr lang="ru-RU" sz="2800" b="1" dirty="0">
                <a:solidFill>
                  <a:srgbClr val="002060"/>
                </a:solidFill>
              </a:rPr>
              <a:t>по разделам и подразделам</a:t>
            </a:r>
            <a:r>
              <a:rPr lang="ru-RU" sz="2800" b="1" dirty="0" smtClean="0">
                <a:solidFill>
                  <a:srgbClr val="002060"/>
                </a:solidFill>
              </a:rPr>
              <a:t> за </a:t>
            </a:r>
            <a:r>
              <a:rPr lang="ru-RU" sz="2800" b="1" dirty="0" smtClean="0">
                <a:solidFill>
                  <a:srgbClr val="002060"/>
                </a:solidFill>
              </a:rPr>
              <a:t>2025 </a:t>
            </a:r>
            <a:r>
              <a:rPr lang="ru-RU" sz="2800" b="1" dirty="0" smtClean="0">
                <a:solidFill>
                  <a:srgbClr val="002060"/>
                </a:solidFill>
              </a:rPr>
              <a:t>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251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программным расходам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11560" y="4797152"/>
            <a:ext cx="8208912" cy="16561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607774548"/>
              </p:ext>
            </p:extLst>
          </p:nvPr>
        </p:nvGraphicFramePr>
        <p:xfrm>
          <a:off x="642910" y="1000108"/>
          <a:ext cx="8260452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762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  <a:r>
              <a:rPr lang="ru-RU" sz="2000" dirty="0" smtClean="0"/>
              <a:t>В целом, показатели отчета об исполнении бюджета Калиновского сельского поселения Азовского района за </a:t>
            </a:r>
            <a:r>
              <a:rPr lang="ru-RU" sz="2000" dirty="0" smtClean="0"/>
              <a:t>2025 </a:t>
            </a:r>
            <a:r>
              <a:rPr lang="ru-RU" sz="2000" dirty="0" smtClean="0"/>
              <a:t>год выше прогнозных.</a:t>
            </a:r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Поступление налоговых и неналоговых доходов составило за текущий год составило </a:t>
            </a:r>
            <a:r>
              <a:rPr lang="ru-RU" sz="2000" dirty="0" smtClean="0"/>
              <a:t>113,9% </a:t>
            </a:r>
            <a:r>
              <a:rPr lang="ru-RU" sz="2000" dirty="0" smtClean="0"/>
              <a:t>от плана. В основном это связано с перевыполнением плана по земельному налогу. </a:t>
            </a:r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Исполнение плана по </a:t>
            </a:r>
            <a:r>
              <a:rPr lang="ru-RU" sz="2000" dirty="0"/>
              <a:t>расходам составило </a:t>
            </a:r>
            <a:r>
              <a:rPr lang="ru-RU" sz="2000" dirty="0" smtClean="0"/>
              <a:t>99,8%</a:t>
            </a:r>
            <a:r>
              <a:rPr lang="ru-RU" sz="1500" dirty="0" smtClean="0"/>
              <a:t>,. </a:t>
            </a:r>
            <a:endParaRPr lang="ru-RU" sz="1500" dirty="0" smtClean="0"/>
          </a:p>
          <a:p>
            <a:pPr marL="0" indent="0" algn="just">
              <a:buNone/>
            </a:pPr>
            <a:r>
              <a:rPr lang="ru-RU" sz="15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Азовского района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администрации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Н.В. Самохина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Азовского района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2026-2027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решением Собрания депутатов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27.12.2024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17 555,0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17 555,0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раз: 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21.02.2025г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91;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29.04.2025г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96;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29.07.2025г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103;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.09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.2025г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.10.2025г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108; решением от 29.12.2025г. №118.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состоянию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января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16 362,1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18 767,2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средств на счете поселения, сложившийся на 01 января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Составил 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735,4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Калиновского 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(налог в связи с применением УСН, единый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600" dirty="0" smtClean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4950216"/>
              </p:ext>
            </p:extLst>
          </p:nvPr>
        </p:nvGraphicFramePr>
        <p:xfrm>
          <a:off x="467544" y="548680"/>
          <a:ext cx="8280920" cy="47377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84376"/>
                <a:gridCol w="1368152"/>
                <a:gridCol w="1368152"/>
                <a:gridCol w="1080120"/>
                <a:gridCol w="1080120"/>
              </a:tblGrid>
              <a:tr h="5876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Факт,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%  </a:t>
                      </a:r>
                      <a:r>
                        <a:rPr lang="ru-RU" sz="1400" b="1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1 280 400,00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675 526,71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latin typeface="+mn-lt"/>
                          <a:cs typeface="+mn-cs"/>
                        </a:rPr>
                        <a:t>130,8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latin typeface="+mn-lt"/>
                          <a:cs typeface="+mn-cs"/>
                        </a:rPr>
                        <a:t>14,72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00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/>
                        <a:t>1 </a:t>
                      </a:r>
                      <a:r>
                        <a:rPr lang="ru-RU" sz="1400" b="0" dirty="0" smtClean="0"/>
                        <a:t>280 400,00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675 526,71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+mn-lt"/>
                          <a:cs typeface="+mn-cs"/>
                        </a:rPr>
                        <a:t>130,8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+mn-lt"/>
                          <a:cs typeface="+mn-cs"/>
                        </a:rPr>
                        <a:t>14,72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757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/>
                        <a:t>4 829 900,00</a:t>
                      </a:r>
                      <a:endParaRPr lang="ru-RU" sz="1400" b="1" i="0" u="non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/>
                        <a:t>4</a:t>
                      </a:r>
                      <a:r>
                        <a:rPr lang="ru-RU" sz="1400" b="1" i="0" u="none" baseline="0" dirty="0" smtClean="0"/>
                        <a:t> </a:t>
                      </a:r>
                      <a:r>
                        <a:rPr lang="ru-RU" sz="1400" b="1" i="0" u="none" dirty="0" smtClean="0"/>
                        <a:t>841 270,40</a:t>
                      </a:r>
                      <a:endParaRPr lang="ru-RU" sz="1400" b="1" i="0" u="non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100,23</a:t>
                      </a:r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42,54</a:t>
                      </a:r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56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/>
                        <a:t>4 829 900,00</a:t>
                      </a:r>
                      <a:endParaRPr lang="ru-RU" sz="1400" b="0" i="0" u="non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/>
                        <a:t>4 841 270,40</a:t>
                      </a:r>
                      <a:endParaRPr lang="ru-RU" sz="1400" b="0" i="0" u="non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100,23</a:t>
                      </a:r>
                      <a:endParaRPr lang="ru-RU" sz="14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42,54</a:t>
                      </a:r>
                      <a:endParaRPr lang="ru-RU" sz="14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960">
                <a:tc>
                  <a:txBody>
                    <a:bodyPr/>
                    <a:lstStyle/>
                    <a:p>
                      <a:r>
                        <a:rPr lang="ru-RU" sz="1500" b="1" i="0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251 700,00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7 103 984,96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135,27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62,42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400" smtClean="0"/>
                        <a:t>- налог </a:t>
                      </a:r>
                      <a:r>
                        <a:rPr lang="ru-RU" sz="1400" dirty="0" smtClean="0"/>
                        <a:t>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259 200,00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245 355,05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94,65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38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3 491 400,00</a:t>
                      </a:r>
                      <a:endParaRPr lang="ru-RU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3 490 882,91</a:t>
                      </a:r>
                      <a:endParaRPr lang="ru-RU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99,98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400" b="1" i="0" dirty="0" smtClean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baseline="0" dirty="0" smtClean="0">
                          <a:latin typeface="+mn-lt"/>
                          <a:cs typeface="Times New Roman" panose="02020603050405020304" pitchFamily="18" charset="0"/>
                        </a:rPr>
                        <a:t>18 300,00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12 580,00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68,74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0,11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87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пошлина за совершение нотариальных действий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baseline="0" dirty="0" smtClean="0">
                          <a:latin typeface="+mn-lt"/>
                          <a:cs typeface="Times New Roman" panose="02020603050405020304" pitchFamily="18" charset="0"/>
                        </a:rPr>
                        <a:t>18 300,00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12 580,00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68,74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0,11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13 633 362,07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119,80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119,80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9278964"/>
              </p:ext>
            </p:extLst>
          </p:nvPr>
        </p:nvGraphicFramePr>
        <p:xfrm>
          <a:off x="683568" y="1447800"/>
          <a:ext cx="7848872" cy="464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 реализации иного имущества, находящегося в собственности сельских поселений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инициативные платежи, зачисляемые в бюджеты сельских поселений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7664517"/>
              </p:ext>
            </p:extLst>
          </p:nvPr>
        </p:nvGraphicFramePr>
        <p:xfrm>
          <a:off x="971601" y="1628800"/>
          <a:ext cx="7425106" cy="3576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40862"/>
                <a:gridCol w="1341197"/>
                <a:gridCol w="1362556"/>
                <a:gridCol w="1083156"/>
                <a:gridCol w="797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81 777,07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 от продажи</a:t>
                      </a:r>
                      <a:r>
                        <a:rPr lang="ru-RU" sz="1500" baseline="0" dirty="0" smtClean="0"/>
                        <a:t> материальных и нематериальных активов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Невыясненные поступления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зачисляемые в бюджеты сельских поселений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- 46 294,08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35 482,99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992888" cy="185395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933858638"/>
              </p:ext>
            </p:extLst>
          </p:nvPr>
        </p:nvGraphicFramePr>
        <p:xfrm>
          <a:off x="683568" y="1397000"/>
          <a:ext cx="756084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90230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3164</TotalTime>
  <Words>639</Words>
  <Application>Microsoft Office PowerPoint</Application>
  <PresentationFormat>Экран (4:3)</PresentationFormat>
  <Paragraphs>322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 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2025 год</vt:lpstr>
      <vt:lpstr>Слайд 17</vt:lpstr>
      <vt:lpstr>Заключение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578</cp:revision>
  <dcterms:created xsi:type="dcterms:W3CDTF">2014-05-15T13:46:29Z</dcterms:created>
  <dcterms:modified xsi:type="dcterms:W3CDTF">2026-02-12T08:36:20Z</dcterms:modified>
</cp:coreProperties>
</file>