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1" r:id="rId12"/>
    <p:sldId id="268" r:id="rId13"/>
    <p:sldId id="273" r:id="rId14"/>
    <p:sldId id="276" r:id="rId15"/>
    <p:sldId id="277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Налоговые доходы 2019</a:t>
            </a:r>
          </a:p>
        </c:rich>
      </c:tx>
      <c:layout>
        <c:manualLayout>
          <c:xMode val="edge"/>
          <c:yMode val="edge"/>
          <c:x val="0.40793869243468767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2021</c:v>
                </c:pt>
              </c:strCache>
            </c:strRef>
          </c:tx>
          <c:explosion val="37"/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860B-4170-B002-9630BBD8E8F8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860B-4170-B002-9630BBD8E8F8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860B-4170-B002-9630BBD8E8F8}"/>
              </c:ext>
            </c:extLst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0B-4170-B002-9630BBD8E8F8}"/>
                </c:ext>
              </c:extLst>
            </c:dLbl>
            <c:dLbl>
              <c:idx val="1"/>
              <c:layout>
                <c:manualLayout>
                  <c:x val="-8.8574511088981775E-3"/>
                  <c:y val="6.25022602538031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0B-4170-B002-9630BBD8E8F8}"/>
                </c:ext>
              </c:extLst>
            </c:dLbl>
            <c:dLbl>
              <c:idx val="2"/>
              <c:layout>
                <c:manualLayout>
                  <c:x val="8.0142726241426796E-3"/>
                  <c:y val="0.11904067940215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0B-4170-B002-9630BBD8E8F8}"/>
                </c:ext>
              </c:extLst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0B-4170-B002-9630BBD8E8F8}"/>
                </c:ext>
              </c:extLst>
            </c:dLbl>
            <c:dLbl>
              <c:idx val="4"/>
              <c:layout>
                <c:manualLayout>
                  <c:x val="1.9019966497492248E-2"/>
                  <c:y val="-0.210806616381366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0B-4170-B002-9630BBD8E8F8}"/>
                </c:ext>
              </c:extLst>
            </c:dLbl>
            <c:dLbl>
              <c:idx val="5"/>
              <c:layout>
                <c:manualLayout>
                  <c:x val="2.6680347848630749E-2"/>
                  <c:y val="-6.70279341538560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0B-4170-B002-9630BBD8E8F8}"/>
                </c:ext>
              </c:extLst>
            </c:dLbl>
            <c:dLbl>
              <c:idx val="6"/>
              <c:layout>
                <c:manualLayout>
                  <c:x val="3.5351958854724717E-2"/>
                  <c:y val="-6.70346072841310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0B-4170-B002-9630BBD8E8F8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ЕСХН</c:v>
                </c:pt>
                <c:pt idx="2">
                  <c:v>Земельный налог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5.8999999999999997E-2</c:v>
                </c:pt>
                <c:pt idx="1">
                  <c:v>0.41299999999999998</c:v>
                </c:pt>
                <c:pt idx="2">
                  <c:v>0.503</c:v>
                </c:pt>
                <c:pt idx="3">
                  <c:v>2.3E-2</c:v>
                </c:pt>
                <c:pt idx="4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60B-4170-B002-9630BBD8E8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589589373645145E-2"/>
          <c:y val="0.22197949334133413"/>
          <c:w val="0.5341990902513909"/>
          <c:h val="0.69971719888211659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31"/>
          <c:w val="0.33131706378466336"/>
          <c:h val="0.77101123320697906"/>
        </c:manualLayout>
      </c:layout>
      <c:overlay val="0"/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2021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2021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0-2716-4D7D-B60B-81ECB3602C1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2716-4D7D-B60B-81ECB3602C1E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2-2716-4D7D-B60B-81ECB3602C1E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2716-4D7D-B60B-81ECB3602C1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субвенции</c:v>
                </c:pt>
                <c:pt idx="2">
                  <c:v>на пожарное оборудование</c:v>
                </c:pt>
                <c:pt idx="3">
                  <c:v>Дорожный фонд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0.625</c:v>
                </c:pt>
                <c:pt idx="1">
                  <c:v>6.9000000000000006E-2</c:v>
                </c:pt>
                <c:pt idx="2">
                  <c:v>0.113</c:v>
                </c:pt>
                <c:pt idx="3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16-4D7D-B60B-81ECB3602C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Удельный вес, 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0-50FB-4D78-BFD8-FC2D601CABD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50FB-4D78-BFD8-FC2D601CABD2}"/>
              </c:ext>
            </c:extLst>
          </c:dPt>
          <c:dPt>
            <c:idx val="3"/>
            <c:bubble3D val="0"/>
            <c:explosion val="18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2-50FB-4D78-BFD8-FC2D601CABD2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50FB-4D78-BFD8-FC2D601CABD2}"/>
              </c:ext>
            </c:extLst>
          </c:dPt>
          <c:dPt>
            <c:idx val="8"/>
            <c:bubble3D val="0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50FB-4D78-BFD8-FC2D601CABD2}"/>
              </c:ext>
            </c:extLst>
          </c:dPt>
          <c:dLbls>
            <c:dLbl>
              <c:idx val="0"/>
              <c:layout>
                <c:manualLayout>
                  <c:x val="8.8320392242636978E-2"/>
                  <c:y val="-2.064960629921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FB-4D78-BFD8-FC2D601CABD2}"/>
                </c:ext>
              </c:extLst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FB-4D78-BFD8-FC2D601CABD2}"/>
                </c:ext>
              </c:extLst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FB-4D78-BFD8-FC2D601CABD2}"/>
                </c:ext>
              </c:extLst>
            </c:dLbl>
            <c:dLbl>
              <c:idx val="6"/>
              <c:layout>
                <c:manualLayout>
                  <c:x val="-0.11624337756391588"/>
                  <c:y val="7.114916885389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FB-4D78-BFD8-FC2D601CABD2}"/>
                </c:ext>
              </c:extLst>
            </c:dLbl>
            <c:dLbl>
              <c:idx val="7"/>
              <c:layout>
                <c:manualLayout>
                  <c:x val="-9.4537826868864153E-2"/>
                  <c:y val="-2.193285214348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FB-4D78-BFD8-FC2D601CABD2}"/>
                </c:ext>
              </c:extLst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FB-4D78-BFD8-FC2D601CABD2}"/>
                </c:ext>
              </c:extLst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FB-4D78-BFD8-FC2D601CABD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0104</c:v>
                </c:pt>
                <c:pt idx="1">
                  <c:v>0113</c:v>
                </c:pt>
                <c:pt idx="2">
                  <c:v>0203</c:v>
                </c:pt>
                <c:pt idx="3">
                  <c:v>0309</c:v>
                </c:pt>
                <c:pt idx="4">
                  <c:v>0409</c:v>
                </c:pt>
                <c:pt idx="5">
                  <c:v>0503</c:v>
                </c:pt>
                <c:pt idx="6">
                  <c:v>0705</c:v>
                </c:pt>
                <c:pt idx="7">
                  <c:v>0801</c:v>
                </c:pt>
                <c:pt idx="8">
                  <c:v>1001</c:v>
                </c:pt>
                <c:pt idx="9">
                  <c:v>1101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0.46800000000000003</c:v>
                </c:pt>
                <c:pt idx="1">
                  <c:v>1.6E-2</c:v>
                </c:pt>
                <c:pt idx="2">
                  <c:v>1.7999999999999999E-2</c:v>
                </c:pt>
                <c:pt idx="3">
                  <c:v>3.1E-2</c:v>
                </c:pt>
                <c:pt idx="4">
                  <c:v>4.8000000000000001E-2</c:v>
                </c:pt>
                <c:pt idx="5">
                  <c:v>0.10299999999999999</c:v>
                </c:pt>
                <c:pt idx="6">
                  <c:v>4.0000000000000002E-4</c:v>
                </c:pt>
                <c:pt idx="7">
                  <c:v>0.26200000000000001</c:v>
                </c:pt>
                <c:pt idx="8">
                  <c:v>6.0000000000000001E-3</c:v>
                </c:pt>
                <c:pt idx="9">
                  <c:v>4.0000000000000002E-4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FB-4D78-BFD8-FC2D601CAB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Проект бюджета Калиновского сельского поселения Азовского района </a:t>
            </a:r>
          </a:p>
          <a:p>
            <a:pPr algn="ctr"/>
            <a:r>
              <a:rPr lang="ru-RU" b="1" dirty="0"/>
              <a:t>на 2021год и плановый период 2022-2023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907050"/>
              </p:ext>
            </p:extLst>
          </p:nvPr>
        </p:nvGraphicFramePr>
        <p:xfrm>
          <a:off x="251520" y="538480"/>
          <a:ext cx="8496944" cy="604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2021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2022 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2023 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Дотации на выравнивание</a:t>
                      </a:r>
                      <a:r>
                        <a:rPr lang="ru-RU" b="1" baseline="0" dirty="0"/>
                        <a:t> бюджетной обеспеченности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1 863 900,0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1 986 400,0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Субвенции</a:t>
                      </a:r>
                      <a:r>
                        <a:rPr lang="ru-RU" b="1" baseline="0" dirty="0"/>
                        <a:t> бюджетам муниципальных образований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207 500,0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220 200,0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200,0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 осуществление</a:t>
                      </a:r>
                      <a:r>
                        <a:rPr lang="ru-RU" baseline="0" dirty="0"/>
                        <a:t> первичного воинского учета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207 300,0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220 000,0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</a:t>
                      </a:r>
                      <a:r>
                        <a:rPr lang="ru-RU" baseline="0" dirty="0"/>
                        <a:t>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  <a:p>
                      <a:pPr algn="r"/>
                      <a:r>
                        <a:rPr lang="ru-RU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200,0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251800,0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средства</a:t>
                      </a:r>
                      <a:r>
                        <a:rPr lang="ru-RU" baseline="0" dirty="0"/>
                        <a:t> из бюджета РО на пожарное </a:t>
                      </a:r>
                      <a:r>
                        <a:rPr lang="ru-RU" baseline="0" dirty="0" err="1"/>
                        <a:t>обарудование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  <a:p>
                      <a:pPr algn="r"/>
                      <a:r>
                        <a:rPr lang="ru-RU" dirty="0"/>
                        <a:t>336 700,0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  <a:p>
                      <a:pPr algn="r"/>
                      <a:r>
                        <a:rPr lang="ru-RU" dirty="0"/>
                        <a:t>0,0</a:t>
                      </a:r>
                    </a:p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  <a:p>
                      <a:pPr algn="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средства</a:t>
                      </a:r>
                      <a:r>
                        <a:rPr lang="ru-RU" baseline="0" dirty="0"/>
                        <a:t> дорожного фонда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571 800,0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552 400,0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552 400,0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926">
                <a:tc>
                  <a:txBody>
                    <a:bodyPr/>
                    <a:lstStyle/>
                    <a:p>
                      <a:r>
                        <a:rPr lang="ru-RU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2 979 900,0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2 759 000,0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552 600,0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339395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863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4.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952839"/>
              </p:ext>
            </p:extLst>
          </p:nvPr>
        </p:nvGraphicFramePr>
        <p:xfrm>
          <a:off x="714348" y="1643050"/>
          <a:ext cx="7816382" cy="420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189740854"/>
                    </a:ext>
                  </a:extLst>
                </a:gridCol>
                <a:gridCol w="1150418">
                  <a:extLst>
                    <a:ext uri="{9D8B030D-6E8A-4147-A177-3AD203B41FA5}">
                      <a16:colId xmlns:a16="http://schemas.microsoft.com/office/drawing/2014/main" val="2140047666"/>
                    </a:ext>
                  </a:extLst>
                </a:gridCol>
              </a:tblGrid>
              <a:tr h="8490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2021</a:t>
                      </a:r>
                    </a:p>
                    <a:p>
                      <a:pPr algn="ctr"/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9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5 370 000,0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5 632 300,0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5 108 500,0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Выборы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516 300,0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955041"/>
                  </a:ext>
                </a:extLst>
              </a:tr>
              <a:tr h="83311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418 300,0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534 700,0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49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207 300,0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96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0309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356 700,0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623632"/>
              </p:ext>
            </p:extLst>
          </p:nvPr>
        </p:nvGraphicFramePr>
        <p:xfrm>
          <a:off x="683568" y="1772816"/>
          <a:ext cx="7746085" cy="4964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4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76193804"/>
                    </a:ext>
                  </a:extLst>
                </a:gridCol>
                <a:gridCol w="1121349">
                  <a:extLst>
                    <a:ext uri="{9D8B030D-6E8A-4147-A177-3AD203B41FA5}">
                      <a16:colId xmlns:a16="http://schemas.microsoft.com/office/drawing/2014/main" val="209191245"/>
                    </a:ext>
                  </a:extLst>
                </a:gridCol>
              </a:tblGrid>
              <a:tr h="8507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2021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28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2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552 400,0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552 400,0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552 400,0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2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(межевание)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10 000,0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802088"/>
                  </a:ext>
                </a:extLst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1 177 800,0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1 214 700,0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851 200,0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 5 000,0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5 000,0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1 000,0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3 008 400,0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3 313 100,0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2 331 100,0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75 000,0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75 000,0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10 000,0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5 000,0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5 000,0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1 000,0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285">
                <a:tc gridSpan="2">
                  <a:txBody>
                    <a:bodyPr/>
                    <a:lstStyle/>
                    <a:p>
                      <a:r>
                        <a:rPr lang="ru-RU" sz="15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11 474 100,0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11 451 800,0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9 393 900,0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16955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Распределение расходов по разделам и подразделам за 2021 год</a:t>
            </a:r>
          </a:p>
        </p:txBody>
      </p:sp>
    </p:spTree>
    <p:extLst>
      <p:ext uri="{BB962C8B-B14F-4D97-AF65-F5344CB8AC3E}">
        <p14:creationId xmlns:p14="http://schemas.microsoft.com/office/powerpoint/2010/main" val="306525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Представляю вашему вниманию проект бюджета Калиновского сельского поселения Азовского района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год и плановый период 2022-2023 года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прошедший период текущего года.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Калиновского 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финансов администрации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	                   К.Н. Косых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 fontScale="92500"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68580" indent="0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Калиновского сельского поселения Азовского района на 2021 год и плановый период 2022 -2023г.г. рассмотрен Собранием депутатов Калиновского сельского поселения по доходам на 2021 год в сумме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11 474,1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по расходам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 в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11 474,1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доходам на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в сумме 11 451,8 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2022 год  в сумме 11 451,8 тыс. руб. по доходам на 2023 год в сумме 9 393,9 тыс.руб. по расходам на 2023 год  в сумме 9 393,9тыс. руб. 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Основные показатели</a:t>
            </a: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(налог в связи с применением УСН, единый сельскохозяйственный налог)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800" dirty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1. Налоговые доходы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725200"/>
              </p:ext>
            </p:extLst>
          </p:nvPr>
        </p:nvGraphicFramePr>
        <p:xfrm>
          <a:off x="571472" y="1285860"/>
          <a:ext cx="8247858" cy="412061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27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4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План</a:t>
                      </a:r>
                      <a:r>
                        <a:rPr lang="ru-RU" sz="1400" b="1" baseline="0" dirty="0"/>
                        <a:t> 2021 год</a:t>
                      </a:r>
                      <a:endParaRPr lang="ru-RU" sz="1400" b="1" dirty="0"/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год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прибыль,</a:t>
                      </a:r>
                      <a:r>
                        <a:rPr lang="ru-RU" sz="1500" b="1" baseline="0" dirty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497 800,0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547 500,0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549 400,0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63">
                <a:tc>
                  <a:txBody>
                    <a:bodyPr/>
                    <a:lstStyle/>
                    <a:p>
                      <a:r>
                        <a:rPr lang="ru-RU" sz="1400" dirty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497 800,0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547 500,0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549 400,0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59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3 505 000,0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3 645 200,0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3 791 000,0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sz="1400" dirty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3 505 000,0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3 645 200,0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3 791 000,0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08">
                <a:tc>
                  <a:txBody>
                    <a:bodyPr/>
                    <a:lstStyle/>
                    <a:p>
                      <a:r>
                        <a:rPr lang="ru-RU" sz="1500" b="1" i="0" dirty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4 470 000,0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4 477 800,0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4 477 800,0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/>
                        <a:t>- налог </a:t>
                      </a:r>
                      <a:r>
                        <a:rPr lang="ru-RU" sz="1400" dirty="0"/>
                        <a:t>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203 000,0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203 000,0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793">
                <a:tc>
                  <a:txBody>
                    <a:bodyPr/>
                    <a:lstStyle/>
                    <a:p>
                      <a:r>
                        <a:rPr lang="ru-RU" sz="1400" dirty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4 274 800,0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4 274 800,0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4 274 800,0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b="1" i="0" dirty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21 400,0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22 300,0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Государственная пошлина за совершение нотариальных действий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21 400,0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22 300,0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8 494 200,0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8 692 800,0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8 841 300,0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</a:p>
        </p:txBody>
      </p:sp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516147"/>
              </p:ext>
            </p:extLst>
          </p:nvPr>
        </p:nvGraphicFramePr>
        <p:xfrm>
          <a:off x="683568" y="1447800"/>
          <a:ext cx="8103274" cy="50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</a:p>
        </p:txBody>
      </p:sp>
    </p:spTree>
    <p:extLst>
      <p:ext uri="{BB962C8B-B14F-4D97-AF65-F5344CB8AC3E}">
        <p14:creationId xmlns:p14="http://schemas.microsoft.com/office/powerpoint/2010/main" val="235374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2. Неналоговые 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648667"/>
              </p:ext>
            </p:extLst>
          </p:nvPr>
        </p:nvGraphicFramePr>
        <p:xfrm>
          <a:off x="971601" y="1628800"/>
          <a:ext cx="6886548" cy="36575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50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415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План</a:t>
                      </a:r>
                      <a:r>
                        <a:rPr lang="ru-RU" sz="1600" baseline="0" dirty="0"/>
                        <a:t> 2021 год</a:t>
                      </a:r>
                      <a:r>
                        <a:rPr lang="ru-RU" sz="1600" dirty="0"/>
                        <a:t> </a:t>
                      </a:r>
                    </a:p>
                    <a:p>
                      <a:pPr algn="ctr"/>
                      <a:r>
                        <a:rPr lang="ru-RU" sz="1600" dirty="0"/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r>
                        <a:rPr lang="ru-RU" sz="1600" dirty="0"/>
                        <a:t>Штрафы, зачисляемые в бюджет поселения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874">
                <a:tc>
                  <a:txBody>
                    <a:bodyPr/>
                    <a:lstStyle/>
                    <a:p>
                      <a:endParaRPr lang="ru-RU" sz="1600" b="1" dirty="0"/>
                    </a:p>
                    <a:p>
                      <a:r>
                        <a:rPr lang="ru-RU" sz="1600" b="1" dirty="0"/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/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неналоговых 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>
            <a:normAutofit lnSpcReduction="10000"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Калиновского сельского поселения от безвозмездных поступлений состоят 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Ростовской 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3. Безвозмездные поступления</a:t>
            </a: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2425</TotalTime>
  <Words>897</Words>
  <Application>Microsoft Office PowerPoint</Application>
  <PresentationFormat>Экран (4:3)</PresentationFormat>
  <Paragraphs>254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Cambria</vt:lpstr>
      <vt:lpstr>Rockwell</vt:lpstr>
      <vt:lpstr>Times New Roman</vt:lpstr>
      <vt:lpstr>Wingdings 2</vt:lpstr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2021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Ксения Косых</cp:lastModifiedBy>
  <cp:revision>492</cp:revision>
  <dcterms:created xsi:type="dcterms:W3CDTF">2014-05-15T13:46:29Z</dcterms:created>
  <dcterms:modified xsi:type="dcterms:W3CDTF">2021-01-09T18:19:14Z</dcterms:modified>
</cp:coreProperties>
</file>