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9" r:id="rId11"/>
    <p:sldId id="271" r:id="rId12"/>
    <p:sldId id="268" r:id="rId13"/>
    <p:sldId id="273" r:id="rId14"/>
    <p:sldId id="276" r:id="rId15"/>
    <p:sldId id="277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CC00CC"/>
    <a:srgbClr val="00FF00"/>
    <a:srgbClr val="FF00FF"/>
    <a:srgbClr val="3333FF"/>
    <a:srgbClr val="FF9900"/>
    <a:srgbClr val="66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Налоговые доходы </a:t>
            </a:r>
            <a:r>
              <a:rPr lang="ru-RU" dirty="0" smtClean="0"/>
              <a:t>2024</a:t>
            </a:r>
            <a:endParaRPr lang="ru-RU" dirty="0"/>
          </a:p>
        </c:rich>
      </c:tx>
      <c:layout>
        <c:manualLayout>
          <c:xMode val="edge"/>
          <c:yMode val="edge"/>
          <c:x val="0.407938692434688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 2024</c:v>
                </c:pt>
              </c:strCache>
            </c:strRef>
          </c:tx>
          <c:explosion val="37"/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60B-4170-B002-9630BBD8E8F8}"/>
              </c:ext>
            </c:extLst>
          </c:dPt>
          <c:dPt>
            <c:idx val="3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0B-4170-B002-9630BBD8E8F8}"/>
              </c:ext>
            </c:extLst>
          </c:dPt>
          <c:dPt>
            <c:idx val="4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60B-4170-B002-9630BBD8E8F8}"/>
              </c:ext>
            </c:extLst>
          </c:dPt>
          <c:dLbls>
            <c:dLbl>
              <c:idx val="0"/>
              <c:layout>
                <c:manualLayout>
                  <c:x val="8.0100431992831227E-3"/>
                  <c:y val="-3.1549053104340211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0B-4170-B002-9630BBD8E8F8}"/>
                </c:ext>
              </c:extLst>
            </c:dLbl>
            <c:dLbl>
              <c:idx val="1"/>
              <c:layout>
                <c:manualLayout>
                  <c:x val="-8.8574511088981914E-3"/>
                  <c:y val="6.2502260253803288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0B-4170-B002-9630BBD8E8F8}"/>
                </c:ext>
              </c:extLst>
            </c:dLbl>
            <c:dLbl>
              <c:idx val="2"/>
              <c:layout>
                <c:manualLayout>
                  <c:x val="8.0142726241426796E-3"/>
                  <c:y val="0.11904067940215697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0B-4170-B002-9630BBD8E8F8}"/>
                </c:ext>
              </c:extLst>
            </c:dLbl>
            <c:dLbl>
              <c:idx val="3"/>
              <c:layout>
                <c:manualLayout>
                  <c:x val="0"/>
                  <c:y val="-0.15262417619130444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0B-4170-B002-9630BBD8E8F8}"/>
                </c:ext>
              </c:extLst>
            </c:dLbl>
            <c:dLbl>
              <c:idx val="4"/>
              <c:layout>
                <c:manualLayout>
                  <c:x val="1.9019966497492248E-2"/>
                  <c:y val="-0.21080661638136639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0B-4170-B002-9630BBD8E8F8}"/>
                </c:ext>
              </c:extLst>
            </c:dLbl>
            <c:dLbl>
              <c:idx val="5"/>
              <c:layout>
                <c:manualLayout>
                  <c:x val="2.6680347848630818E-2"/>
                  <c:y val="-6.7027934153856175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0B-4170-B002-9630BBD8E8F8}"/>
                </c:ext>
              </c:extLst>
            </c:dLbl>
            <c:dLbl>
              <c:idx val="6"/>
              <c:layout>
                <c:manualLayout>
                  <c:x val="3.535195885472478E-2"/>
                  <c:y val="-6.7034607284131173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0B-4170-B002-9630BBD8E8F8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ЕСХН</c:v>
                </c:pt>
                <c:pt idx="2">
                  <c:v>Земельный налог</c:v>
                </c:pt>
                <c:pt idx="3">
                  <c:v>Налог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0.11700000000000008</c:v>
                </c:pt>
                <c:pt idx="1">
                  <c:v>0.37900000000000017</c:v>
                </c:pt>
                <c:pt idx="2">
                  <c:v>0.47300000000000014</c:v>
                </c:pt>
                <c:pt idx="3">
                  <c:v>2.9000000000000015E-2</c:v>
                </c:pt>
                <c:pt idx="4">
                  <c:v>2.0000000000000013E-3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60B-4170-B002-9630BBD8E8F8}"/>
            </c:ext>
          </c:extLst>
        </c:ser>
        <c:dLbls>
          <c:showVal val="1"/>
        </c:dLbls>
      </c:pie3DChart>
    </c:plotArea>
    <c:legend>
      <c:legendPos val="r"/>
      <c:layout/>
      <c:txPr>
        <a:bodyPr anchor="t"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6.3589589373645145E-2"/>
          <c:y val="0.22197949334133443"/>
          <c:w val="0.53419909025139156"/>
          <c:h val="0.69971719888211659"/>
        </c:manualLayout>
      </c:layout>
      <c:pie3DChart>
        <c:varyColors val="1"/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5743908436681164"/>
          <c:y val="0.18633234608362551"/>
          <c:w val="0.33131706378466447"/>
          <c:h val="0.77101123320698006"/>
        </c:manualLayout>
      </c:layout>
      <c:txPr>
        <a:bodyPr anchor="t"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Безвозмездные поступления </a:t>
            </a:r>
            <a:r>
              <a:rPr lang="ru-RU" dirty="0" smtClean="0"/>
              <a:t>2024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2023</c:v>
                </c:pt>
              </c:strCache>
            </c:strRef>
          </c:tx>
          <c:dPt>
            <c:idx val="0"/>
            <c:spPr>
              <a:solidFill>
                <a:srgbClr val="00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716-4D7D-B60B-81ECB3602C1E}"/>
              </c:ext>
            </c:extLst>
          </c:dPt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16-4D7D-B60B-81ECB3602C1E}"/>
              </c:ext>
            </c:extLst>
          </c:dPt>
          <c:dPt>
            <c:idx val="2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716-4D7D-B60B-81ECB3602C1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0.38800000000000018</c:v>
                </c:pt>
                <c:pt idx="1">
                  <c:v>3.1000000000000014E-2</c:v>
                </c:pt>
                <c:pt idx="2">
                  <c:v>0.40600000000000008</c:v>
                </c:pt>
                <c:pt idx="3">
                  <c:v>0.17500000000000004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716-4D7D-B60B-81ECB3602C1E}"/>
            </c:ext>
          </c:extLst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 dirty="0"/>
              <a:t>Удельный вес, %</a:t>
            </a:r>
          </a:p>
        </c:rich>
      </c:tx>
      <c:layout>
        <c:manualLayout>
          <c:xMode val="edge"/>
          <c:yMode val="edge"/>
          <c:x val="0.4473611111111111"/>
          <c:y val="8.3333333333333367E-3"/>
        </c:manualLayout>
      </c:layout>
    </c:title>
    <c:plotArea>
      <c:layout>
        <c:manualLayout>
          <c:layoutTarget val="inner"/>
          <c:xMode val="edge"/>
          <c:yMode val="edge"/>
          <c:x val="0.15143688048057782"/>
          <c:y val="6.5412782179419024E-2"/>
          <c:w val="0.49146866095805847"/>
          <c:h val="0.7959034407458215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spPr>
              <a:solidFill>
                <a:srgbClr val="FF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0FB-4D78-BFD8-FC2D601CABD2}"/>
              </c:ext>
            </c:extLst>
          </c:dPt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FB-4D78-BFD8-FC2D601CABD2}"/>
              </c:ext>
            </c:extLst>
          </c:dPt>
          <c:dPt>
            <c:idx val="3"/>
            <c:explosion val="18"/>
            <c:spPr>
              <a:solidFill>
                <a:srgbClr val="FF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0FB-4D78-BFD8-FC2D601CABD2}"/>
              </c:ext>
            </c:extLst>
          </c:dPt>
          <c:dPt>
            <c:idx val="4"/>
            <c:spPr>
              <a:solidFill>
                <a:srgbClr val="00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FB-4D78-BFD8-FC2D601CABD2}"/>
              </c:ext>
            </c:extLst>
          </c:dPt>
          <c:dPt>
            <c:idx val="8"/>
            <c:explosion val="15"/>
            <c:spPr>
              <a:solidFill>
                <a:srgbClr val="6666FF"/>
              </a:solidFill>
              <a:ln>
                <a:solidFill>
                  <a:schemeClr val="tx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0FB-4D78-BFD8-FC2D601CABD2}"/>
              </c:ext>
            </c:extLst>
          </c:dPt>
          <c:dLbls>
            <c:dLbl>
              <c:idx val="0"/>
              <c:layout>
                <c:manualLayout>
                  <c:x val="8.8320392242637227E-2"/>
                  <c:y val="-2.064960629921259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FB-4D78-BFD8-FC2D601CABD2}"/>
                </c:ext>
              </c:extLst>
            </c:dLbl>
            <c:dLbl>
              <c:idx val="2"/>
              <c:layout>
                <c:manualLayout>
                  <c:x val="4.1188696898998824E-2"/>
                  <c:y val="-6.79269466316710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FB-4D78-BFD8-FC2D601CABD2}"/>
                </c:ext>
              </c:extLst>
            </c:dLbl>
            <c:dLbl>
              <c:idx val="3"/>
              <c:layout>
                <c:manualLayout>
                  <c:x val="2.605515456401284E-2"/>
                  <c:y val="7.905205599300091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FB-4D78-BFD8-FC2D601CABD2}"/>
                </c:ext>
              </c:extLst>
            </c:dLbl>
            <c:dLbl>
              <c:idx val="6"/>
              <c:layout>
                <c:manualLayout>
                  <c:x val="-0.11624337756391603"/>
                  <c:y val="7.11491688538932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FB-4D78-BFD8-FC2D601CABD2}"/>
                </c:ext>
              </c:extLst>
            </c:dLbl>
            <c:dLbl>
              <c:idx val="7"/>
              <c:layout>
                <c:manualLayout>
                  <c:x val="-9.4537826868864333E-2"/>
                  <c:y val="-2.193285214348206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FB-4D78-BFD8-FC2D601CABD2}"/>
                </c:ext>
              </c:extLst>
            </c:dLbl>
            <c:dLbl>
              <c:idx val="8"/>
              <c:layout>
                <c:manualLayout>
                  <c:x val="-5.0561509672402055E-2"/>
                  <c:y val="-8.08464566929134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FB-4D78-BFD8-FC2D601CABD2}"/>
                </c:ext>
              </c:extLst>
            </c:dLbl>
            <c:dLbl>
              <c:idx val="11"/>
              <c:layout>
                <c:manualLayout>
                  <c:x val="-0.10931776757072033"/>
                  <c:y val="-1.302340332458443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FB-4D78-BFD8-FC2D601CABD2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0104</c:v>
                </c:pt>
                <c:pt idx="1">
                  <c:v>0106</c:v>
                </c:pt>
                <c:pt idx="2">
                  <c:v>0111</c:v>
                </c:pt>
                <c:pt idx="3">
                  <c:v>0113</c:v>
                </c:pt>
                <c:pt idx="4">
                  <c:v>0203</c:v>
                </c:pt>
                <c:pt idx="5">
                  <c:v>0310</c:v>
                </c:pt>
                <c:pt idx="6">
                  <c:v>0314</c:v>
                </c:pt>
                <c:pt idx="7">
                  <c:v>0412</c:v>
                </c:pt>
                <c:pt idx="8">
                  <c:v>0502</c:v>
                </c:pt>
                <c:pt idx="9">
                  <c:v>0503</c:v>
                </c:pt>
                <c:pt idx="10">
                  <c:v>0705</c:v>
                </c:pt>
                <c:pt idx="11">
                  <c:v>0801</c:v>
                </c:pt>
              </c:strCache>
            </c:strRef>
          </c:cat>
          <c:val>
            <c:numRef>
              <c:f>Лист1!$B$2:$B$13</c:f>
              <c:numCache>
                <c:formatCode>0.0%</c:formatCode>
                <c:ptCount val="12"/>
                <c:pt idx="0">
                  <c:v>0.40600000000000003</c:v>
                </c:pt>
                <c:pt idx="1">
                  <c:v>5.0000000000000001E-3</c:v>
                </c:pt>
                <c:pt idx="2">
                  <c:v>5.0000000000000002E-5</c:v>
                </c:pt>
                <c:pt idx="3">
                  <c:v>8.0000000000000002E-3</c:v>
                </c:pt>
                <c:pt idx="4">
                  <c:v>1.6E-2</c:v>
                </c:pt>
                <c:pt idx="5">
                  <c:v>7.0000000000000001E-3</c:v>
                </c:pt>
                <c:pt idx="6">
                  <c:v>2.0000000000000001E-4</c:v>
                </c:pt>
                <c:pt idx="7">
                  <c:v>1E-3</c:v>
                </c:pt>
                <c:pt idx="8">
                  <c:v>1.0999999999999999E-2</c:v>
                </c:pt>
                <c:pt idx="9">
                  <c:v>0.17100000000000001</c:v>
                </c:pt>
                <c:pt idx="10">
                  <c:v>5.0000000000000001E-4</c:v>
                </c:pt>
                <c:pt idx="11">
                  <c:v>0.35899999999999999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0FB-4D78-BFD8-FC2D601CABD2}"/>
            </c:ext>
          </c:extLst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75842935386658916"/>
          <c:y val="9.7755905511811153E-3"/>
          <c:w val="0.23539775178813221"/>
          <c:h val="0.9899934597522011"/>
        </c:manualLayout>
      </c:layout>
      <c:txPr>
        <a:bodyPr/>
        <a:lstStyle/>
        <a:p>
          <a:pPr>
            <a:defRPr sz="18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0.29751</cdr:x>
      <cdr:y>0.27922</cdr:y>
    </cdr:from>
    <cdr:to>
      <cdr:x>0.43244</cdr:x>
      <cdr:y>0.53985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080120"/>
          <a:ext cx="914426" cy="100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Проект бюджета Калиновского сельского поселения Азовского района </a:t>
            </a:r>
          </a:p>
          <a:p>
            <a:pPr algn="ctr"/>
            <a:r>
              <a:rPr lang="ru-RU" b="1" dirty="0"/>
              <a:t>на </a:t>
            </a:r>
            <a:r>
              <a:rPr lang="ru-RU" b="1" dirty="0" smtClean="0"/>
              <a:t>2024 год </a:t>
            </a:r>
            <a:r>
              <a:rPr lang="ru-RU" b="1" dirty="0"/>
              <a:t>и плановый период </a:t>
            </a:r>
            <a:r>
              <a:rPr lang="ru-RU" b="1" dirty="0" smtClean="0"/>
              <a:t>2025-2026 </a:t>
            </a:r>
            <a:r>
              <a:rPr lang="ru-RU" b="1" dirty="0"/>
              <a:t>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</a:p>
        </p:txBody>
      </p:sp>
    </p:spTree>
    <p:extLst>
      <p:ext uri="{BB962C8B-B14F-4D97-AF65-F5344CB8AC3E}">
        <p14:creationId xmlns="" xmlns:p14="http://schemas.microsoft.com/office/powerpoint/2010/main" val="190080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17907050"/>
              </p:ext>
            </p:extLst>
          </p:nvPr>
        </p:nvGraphicFramePr>
        <p:xfrm>
          <a:off x="251520" y="538480"/>
          <a:ext cx="8496944" cy="770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43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</a:t>
                      </a:r>
                      <a:r>
                        <a:rPr lang="ru-RU" baseline="0" dirty="0"/>
                        <a:t> показателя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План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smtClean="0"/>
                        <a:t>2024 </a:t>
                      </a:r>
                      <a:r>
                        <a:rPr lang="ru-RU" baseline="0" dirty="0"/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План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smtClean="0"/>
                        <a:t>2025 </a:t>
                      </a:r>
                      <a:r>
                        <a:rPr lang="ru-RU" baseline="0" dirty="0"/>
                        <a:t>руб.</a:t>
                      </a:r>
                    </a:p>
                    <a:p>
                      <a:pPr algn="ctr"/>
                      <a:endParaRPr lang="ru-RU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План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smtClean="0"/>
                        <a:t>2026 </a:t>
                      </a:r>
                      <a:r>
                        <a:rPr lang="ru-RU" baseline="0" dirty="0"/>
                        <a:t>руб.</a:t>
                      </a:r>
                    </a:p>
                    <a:p>
                      <a:pPr algn="ctr"/>
                      <a:endParaRPr lang="ru-RU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Дотации бюджетам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3 937 600,00</a:t>
                      </a:r>
                      <a:endParaRPr lang="ru-RU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2 993 400,0</a:t>
                      </a:r>
                      <a:endParaRPr lang="ru-RU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2 694 100,0</a:t>
                      </a:r>
                      <a:endParaRPr lang="ru-RU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/>
                        <a:t>Дотации на выравнивание</a:t>
                      </a:r>
                      <a:r>
                        <a:rPr lang="ru-RU" b="0" baseline="0" dirty="0"/>
                        <a:t> бюджетной обеспеченности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3 741 800,00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2 993 400,00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2 694 100,00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Дотации на поддержку мер по обеспечению сбалансированности бюджетов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195 800,00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Субсидии бюджетам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4 129 600,00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Субсидии бюджетам на развитие сети учреждений </a:t>
                      </a:r>
                      <a:r>
                        <a:rPr lang="ru-RU" b="0" dirty="0" err="1" smtClean="0"/>
                        <a:t>культурно-досугового</a:t>
                      </a:r>
                      <a:r>
                        <a:rPr lang="ru-RU" b="0" dirty="0" smtClean="0"/>
                        <a:t> типа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4 129 600,00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Субвенции</a:t>
                      </a:r>
                      <a:r>
                        <a:rPr lang="ru-RU" b="1" baseline="0" dirty="0"/>
                        <a:t> бюджетам муниципальных образований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317 500,00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328 400,00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200,00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- на осуществление</a:t>
                      </a:r>
                      <a:r>
                        <a:rPr lang="ru-RU" baseline="0" dirty="0"/>
                        <a:t> первичного воинского учета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317 300,00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328 200,00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0,00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- на</a:t>
                      </a:r>
                      <a:r>
                        <a:rPr lang="ru-RU" baseline="0" dirty="0"/>
                        <a:t> определение перечня должностных лиц, уполномоченных составлять протоколы об административных правонарушениях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200,00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Иные межбюджетные трансферты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1 775 200,0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0,00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0,00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- </a:t>
                      </a:r>
                      <a:r>
                        <a:rPr lang="ru-RU" dirty="0" smtClean="0"/>
                        <a:t>Инициативный проект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/>
                        <a:t>1 775 200,0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/>
                        <a:t>0,00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/>
                        <a:t>0,00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1926">
                <a:tc>
                  <a:txBody>
                    <a:bodyPr/>
                    <a:lstStyle/>
                    <a:p>
                      <a:r>
                        <a:rPr lang="ru-RU" b="1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10 159 900,00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3 321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800,00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2 694 300,00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04183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79815734"/>
              </p:ext>
            </p:extLst>
          </p:nvPr>
        </p:nvGraphicFramePr>
        <p:xfrm>
          <a:off x="1042988" y="1989138"/>
          <a:ext cx="6777037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безвозмездных поступлений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69339395"/>
              </p:ext>
            </p:extLst>
          </p:nvPr>
        </p:nvGraphicFramePr>
        <p:xfrm>
          <a:off x="1043608" y="1988840"/>
          <a:ext cx="77048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268632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4. Расходы</a:t>
            </a:r>
          </a:p>
        </p:txBody>
      </p:sp>
    </p:spTree>
    <p:extLst>
      <p:ext uri="{BB962C8B-B14F-4D97-AF65-F5344CB8AC3E}">
        <p14:creationId xmlns="" xmlns:p14="http://schemas.microsoft.com/office/powerpoint/2010/main" val="921059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46952839"/>
              </p:ext>
            </p:extLst>
          </p:nvPr>
        </p:nvGraphicFramePr>
        <p:xfrm>
          <a:off x="571471" y="1500173"/>
          <a:ext cx="7959259" cy="8117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337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31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6512">
                  <a:extLst>
                    <a:ext uri="{9D8B030D-6E8A-4147-A177-3AD203B41FA5}">
                      <a16:colId xmlns="" xmlns:a16="http://schemas.microsoft.com/office/drawing/2014/main" val="1189740854"/>
                    </a:ext>
                  </a:extLst>
                </a:gridCol>
                <a:gridCol w="1171447">
                  <a:extLst>
                    <a:ext uri="{9D8B030D-6E8A-4147-A177-3AD203B41FA5}">
                      <a16:colId xmlns="" xmlns:a16="http://schemas.microsoft.com/office/drawing/2014/main" val="2140047666"/>
                    </a:ext>
                  </a:extLst>
                </a:gridCol>
              </a:tblGrid>
              <a:tr h="867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План </a:t>
                      </a:r>
                      <a:r>
                        <a:rPr lang="ru-RU" sz="1400" dirty="0" smtClean="0"/>
                        <a:t>2024</a:t>
                      </a:r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26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0739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965 700,0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8 004 600,0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8 064 900,0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9530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0106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106 700,0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530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0107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Calibri" pitchFamily="34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</a:t>
                      </a:r>
                      <a:r>
                        <a:rPr lang="en-US" sz="15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592 700,0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739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Резервный фонд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Главы администрации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38955041"/>
                  </a:ext>
                </a:extLst>
              </a:tr>
              <a:tr h="671071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148 900,0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397 000,0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726 000,0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6264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317 300,0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328 200,0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2680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2680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0314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857232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Осуществление расходов по разделам и подразделам</a:t>
            </a:r>
          </a:p>
        </p:txBody>
      </p:sp>
    </p:spTree>
    <p:extLst>
      <p:ext uri="{BB962C8B-B14F-4D97-AF65-F5344CB8AC3E}">
        <p14:creationId xmlns="" xmlns:p14="http://schemas.microsoft.com/office/powerpoint/2010/main" val="1346689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77623632"/>
              </p:ext>
            </p:extLst>
          </p:nvPr>
        </p:nvGraphicFramePr>
        <p:xfrm>
          <a:off x="642910" y="1142984"/>
          <a:ext cx="7746085" cy="4614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9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345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64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476193804"/>
                    </a:ext>
                  </a:extLst>
                </a:gridCol>
                <a:gridCol w="1285885">
                  <a:extLst>
                    <a:ext uri="{9D8B030D-6E8A-4147-A177-3AD203B41FA5}">
                      <a16:colId xmlns="" xmlns:a16="http://schemas.microsoft.com/office/drawing/2014/main" val="209191245"/>
                    </a:ext>
                  </a:extLst>
                </a:gridCol>
              </a:tblGrid>
              <a:tr h="9612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План </a:t>
                      </a:r>
                      <a:r>
                        <a:rPr lang="ru-RU" sz="1400" dirty="0" smtClean="0"/>
                        <a:t>2024 </a:t>
                      </a:r>
                      <a:r>
                        <a:rPr lang="ru-RU" sz="1400" dirty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1443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0412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(межевание)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25 000,0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75802088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3 359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1 438 400,0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1 410 600,0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0705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7 039 100,0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3 040 600,0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2 268 000,0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250 000,0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200</a:t>
                      </a:r>
                      <a:r>
                        <a:rPr lang="ru-RU" sz="1500" baseline="0" dirty="0" smtClean="0"/>
                        <a:t>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200 000,0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Физкультура и спорт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smtClean="0"/>
                        <a:t>10</a:t>
                      </a:r>
                      <a:r>
                        <a:rPr lang="ru-RU" sz="1500" baseline="0" smtClean="0"/>
                        <a:t> 00</a:t>
                      </a:r>
                      <a:r>
                        <a:rPr lang="ru-RU" sz="150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8102">
                <a:tc gridSpan="2">
                  <a:txBody>
                    <a:bodyPr/>
                    <a:lstStyle/>
                    <a:p>
                      <a:r>
                        <a:rPr lang="ru-RU" sz="15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19 601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900,0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13 438 800,0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13 295 200,0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Осуществление расходов по разделам и подразделам(продолжение)</a:t>
            </a:r>
          </a:p>
        </p:txBody>
      </p:sp>
    </p:spTree>
    <p:extLst>
      <p:ext uri="{BB962C8B-B14F-4D97-AF65-F5344CB8AC3E}">
        <p14:creationId xmlns="" xmlns:p14="http://schemas.microsoft.com/office/powerpoint/2010/main" val="1489470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79169555"/>
              </p:ext>
            </p:extLst>
          </p:nvPr>
        </p:nvGraphicFramePr>
        <p:xfrm>
          <a:off x="457200" y="1357298"/>
          <a:ext cx="8329642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Распределение расходов по разделам и подразделам </a:t>
            </a:r>
            <a:r>
              <a:rPr lang="ru-RU" sz="2800" b="1" dirty="0" smtClean="0">
                <a:solidFill>
                  <a:srgbClr val="002060"/>
                </a:solidFill>
              </a:rPr>
              <a:t>на 2024 </a:t>
            </a:r>
            <a:r>
              <a:rPr lang="ru-RU" sz="2800" b="1" dirty="0">
                <a:solidFill>
                  <a:srgbClr val="002060"/>
                </a:solidFill>
              </a:rPr>
              <a:t>год</a:t>
            </a:r>
          </a:p>
        </p:txBody>
      </p:sp>
    </p:spTree>
    <p:extLst>
      <p:ext uri="{BB962C8B-B14F-4D97-AF65-F5344CB8AC3E}">
        <p14:creationId xmlns="" xmlns:p14="http://schemas.microsoft.com/office/powerpoint/2010/main" val="3065251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</a:p>
        </p:txBody>
      </p:sp>
    </p:spTree>
    <p:extLst>
      <p:ext uri="{BB962C8B-B14F-4D97-AF65-F5344CB8AC3E}">
        <p14:creationId xmlns="" xmlns:p14="http://schemas.microsoft.com/office/powerpoint/2010/main" val="13323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Представляю вашему вниманию проект бюджета Калиновского сельского поселения Азовского района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2025-2026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рамках проекта «Бюджет для граждан».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предназначен, прежде всего, для жителей, не обладающих специальными знаниями в сфере бюджетного законодательства. Информация, представленная в данной презентации, знакомит жителей с основными характеристиками бюджета поселения и результатами его исполнения за прошедший период текущего года.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Калиновского 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сектором экономики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финансов администрации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сельского поселения	           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Н.В. Самохина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Уважаемые жители Калиновского сельского поселения!</a:t>
            </a:r>
          </a:p>
        </p:txBody>
      </p:sp>
    </p:spTree>
    <p:extLst>
      <p:ext uri="{BB962C8B-B14F-4D97-AF65-F5344CB8AC3E}">
        <p14:creationId xmlns="" xmlns:p14="http://schemas.microsoft.com/office/powerpoint/2010/main" val="371633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168840" cy="4979640"/>
          </a:xfrm>
        </p:spPr>
        <p:txBody>
          <a:bodyPr>
            <a:normAutofit fontScale="92500"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pPr marL="68580" indent="0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Калиновского сельского поселения Азовского района на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2026г.г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рассмотрен Собранием депутатов Калиновского сельского поселения по доходам на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19 601,9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по расходам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 в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19 601,9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доходам на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13 438,8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расходам 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 в сумме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13 438,8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по доходам 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13 295,2 тыс.руб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расходам 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 в сумме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13 295,2 тыс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endParaRPr lang="ru-RU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Основные показатели</a:t>
            </a: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8315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/>
          <a:lstStyle/>
          <a:p>
            <a:pPr marL="68580" indent="0">
              <a:buNone/>
            </a:pPr>
            <a:r>
              <a:rPr lang="ru-RU" dirty="0"/>
              <a:t>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бюджета Калиновского сельского поселения состоят из следующих поступлений: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(единый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налог)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 (налог на имущество физических лиц, земельный налог)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за совершение нотариальных действий</a:t>
            </a:r>
            <a:endParaRPr lang="ru-RU" sz="1800" dirty="0"/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1. Налоговые доходы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4654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20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1681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90725200"/>
              </p:ext>
            </p:extLst>
          </p:nvPr>
        </p:nvGraphicFramePr>
        <p:xfrm>
          <a:off x="571472" y="1285860"/>
          <a:ext cx="8247858" cy="452787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273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68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68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068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645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План</a:t>
                      </a:r>
                      <a:r>
                        <a:rPr lang="ru-RU" sz="1400" b="1" baseline="0" dirty="0"/>
                        <a:t> </a:t>
                      </a:r>
                      <a:r>
                        <a:rPr lang="ru-RU" sz="1400" b="1" baseline="0" dirty="0" smtClean="0"/>
                        <a:t>2024 </a:t>
                      </a:r>
                      <a:r>
                        <a:rPr lang="ru-RU" sz="1400" b="1" baseline="0" dirty="0"/>
                        <a:t>год</a:t>
                      </a:r>
                      <a:endParaRPr lang="ru-RU" sz="1400" b="1" dirty="0"/>
                    </a:p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500" b="1" dirty="0"/>
                        <a:t>Налоги на прибыль,</a:t>
                      </a:r>
                      <a:r>
                        <a:rPr lang="ru-RU" sz="1500" b="1" baseline="0" dirty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1 107 100,00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1 157 700,00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1 190 400,00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7563">
                <a:tc>
                  <a:txBody>
                    <a:bodyPr/>
                    <a:lstStyle/>
                    <a:p>
                      <a:r>
                        <a:rPr lang="ru-RU" sz="1400" dirty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1 107 100,00 </a:t>
                      </a:r>
                      <a:r>
                        <a:rPr lang="ru-RU" sz="15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1 157 700,00</a:t>
                      </a:r>
                    </a:p>
                    <a:p>
                      <a:pPr algn="r"/>
                      <a:endParaRPr lang="ru-RU" sz="15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1 190 400,00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1259">
                <a:tc>
                  <a:txBody>
                    <a:bodyPr/>
                    <a:lstStyle/>
                    <a:p>
                      <a:r>
                        <a:rPr lang="ru-RU" sz="1500" b="1" dirty="0"/>
                        <a:t>Налоги на совокупный доход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3 579 400,00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ru-RU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722,500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3 871 500,00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sz="1400" dirty="0"/>
                        <a:t>- ЕСХН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3 579 400,00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3 722,500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3 871 500,00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2808">
                <a:tc>
                  <a:txBody>
                    <a:bodyPr/>
                    <a:lstStyle/>
                    <a:p>
                      <a:r>
                        <a:rPr lang="ru-RU" sz="1500" b="1" i="0" dirty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4 732 900,00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5 213 300,00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5 514 600,00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400" dirty="0"/>
                        <a:t>- налог 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270 000,00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270 000,00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270 000,00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0793">
                <a:tc>
                  <a:txBody>
                    <a:bodyPr/>
                    <a:lstStyle/>
                    <a:p>
                      <a:r>
                        <a:rPr lang="ru-RU" sz="1400" dirty="0"/>
                        <a:t>- земельный </a:t>
                      </a:r>
                      <a:r>
                        <a:rPr lang="ru-RU" sz="1400" dirty="0" smtClean="0"/>
                        <a:t>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4 462 900,00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4 943 300,00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244 600,00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400" b="1" i="0" dirty="0"/>
                        <a:t>Государственная пошлина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22 600,00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23 500,00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24 400,00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99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Государственная пошлина за совершение нотариальных действий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22 600,00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23 500,00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24 400,00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500" b="1" dirty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9 442 000,00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10 117 000,00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10 600 900,00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696744" cy="504056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</a:t>
            </a:r>
          </a:p>
        </p:txBody>
      </p:sp>
    </p:spTree>
    <p:extLst>
      <p:ext uri="{BB962C8B-B14F-4D97-AF65-F5344CB8AC3E}">
        <p14:creationId xmlns="" xmlns:p14="http://schemas.microsoft.com/office/powerpoint/2010/main" val="2652904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54516147"/>
              </p:ext>
            </p:extLst>
          </p:nvPr>
        </p:nvGraphicFramePr>
        <p:xfrm>
          <a:off x="683568" y="1447800"/>
          <a:ext cx="8103274" cy="505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71480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налоговых доходов</a:t>
            </a:r>
          </a:p>
        </p:txBody>
      </p:sp>
    </p:spTree>
    <p:extLst>
      <p:ext uri="{BB962C8B-B14F-4D97-AF65-F5344CB8AC3E}">
        <p14:creationId xmlns="" xmlns:p14="http://schemas.microsoft.com/office/powerpoint/2010/main" val="2353740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бюджета Калиновского сельского поселения состоят из следующих поступлений: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и компенсации затрат государства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ущерба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Инициативные платежи, зачисляемые в бюджеты сельских поселений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2. Неналоговые 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4509120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509120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426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73648667"/>
              </p:ext>
            </p:extLst>
          </p:nvPr>
        </p:nvGraphicFramePr>
        <p:xfrm>
          <a:off x="971601" y="1628800"/>
          <a:ext cx="6886548" cy="466786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500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55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55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55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54153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План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baseline="0" dirty="0" smtClean="0"/>
                        <a:t>2024 </a:t>
                      </a:r>
                      <a:r>
                        <a:rPr lang="ru-RU" sz="1600" baseline="0" dirty="0"/>
                        <a:t>год</a:t>
                      </a:r>
                      <a:r>
                        <a:rPr lang="ru-RU" sz="1600" dirty="0"/>
                        <a:t> </a:t>
                      </a:r>
                    </a:p>
                    <a:p>
                      <a:pPr algn="ctr"/>
                      <a:r>
                        <a:rPr lang="ru-RU" sz="1600" dirty="0"/>
                        <a:t>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0280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компенсации затрат государства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0280">
                <a:tc>
                  <a:txBody>
                    <a:bodyPr/>
                    <a:lstStyle/>
                    <a:p>
                      <a:endParaRPr lang="ru-RU" sz="1600" dirty="0"/>
                    </a:p>
                    <a:p>
                      <a:r>
                        <a:rPr lang="ru-RU" sz="1600" dirty="0"/>
                        <a:t>Штрафы, зачисляемые в бюджет поселения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10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Инициативные платежи, зачисляемые в бюджеты сельских поселений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82874">
                <a:tc>
                  <a:txBody>
                    <a:bodyPr/>
                    <a:lstStyle/>
                    <a:p>
                      <a:endParaRPr lang="ru-RU" sz="1600" b="1" dirty="0"/>
                    </a:p>
                    <a:p>
                      <a:r>
                        <a:rPr lang="ru-RU" sz="1600" b="1" dirty="0"/>
                        <a:t>ВСЕГО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/>
                        <a:t>0,00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неналоговых доходов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0200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7"/>
            <a:ext cx="6777317" cy="2304256"/>
          </a:xfrm>
        </p:spPr>
        <p:txBody>
          <a:bodyPr>
            <a:normAutofit lnSpcReduction="10000"/>
          </a:bodyPr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Калиновского сельского поселения от безвозмездных поступлений состоят 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</a:p>
          <a:p>
            <a:pPr lvl="0">
              <a:buClr>
                <a:srgbClr val="94C600"/>
              </a:buClr>
            </a:pP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учета, на определение перечня лиц, уполномоченных составлять протоколы об административных правонарушениях)</a:t>
            </a:r>
          </a:p>
          <a:p>
            <a:pPr lvl="0">
              <a:buClr>
                <a:srgbClr val="94C600"/>
              </a:buClr>
            </a:pP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(из бюджетов Ростовской области  и Азовского района)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3. Безвозмездные поступления</a:t>
            </a: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9231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2883</TotalTime>
  <Words>645</Words>
  <Application>Microsoft Office PowerPoint</Application>
  <PresentationFormat>Экран (4:3)</PresentationFormat>
  <Paragraphs>284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БЮДЖЕТ ДЛЯ ГРАЖДАН</vt:lpstr>
      <vt:lpstr>Уважаемые жители Калиновского сельского поселения!</vt:lpstr>
      <vt:lpstr>Основные показатели</vt:lpstr>
      <vt:lpstr>1. Налоговые доходы</vt:lpstr>
      <vt:lpstr>Поступление налоговых доходов</vt:lpstr>
      <vt:lpstr>Распределение налоговых доходов</vt:lpstr>
      <vt:lpstr>2. Неналоговые доходы</vt:lpstr>
      <vt:lpstr>Поступление неналоговых доходов</vt:lpstr>
      <vt:lpstr>3. Безвозмездные поступления</vt:lpstr>
      <vt:lpstr>Доходы от безвозмездных  поступлений</vt:lpstr>
      <vt:lpstr>Распределение безвозмездных поступлений</vt:lpstr>
      <vt:lpstr>4.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Распределение расходов по разделам и подразделам на 2024 год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530</cp:revision>
  <dcterms:created xsi:type="dcterms:W3CDTF">2014-05-15T13:46:29Z</dcterms:created>
  <dcterms:modified xsi:type="dcterms:W3CDTF">2023-12-15T13:21:14Z</dcterms:modified>
</cp:coreProperties>
</file>