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71" r:id="rId12"/>
    <p:sldId id="268" r:id="rId13"/>
    <p:sldId id="273" r:id="rId14"/>
    <p:sldId id="276" r:id="rId15"/>
    <p:sldId id="277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Налоговые доходы </a:t>
            </a:r>
            <a:r>
              <a:rPr lang="ru-RU" dirty="0" smtClean="0"/>
              <a:t>2026</a:t>
            </a:r>
            <a:endParaRPr lang="ru-RU" dirty="0" smtClean="0"/>
          </a:p>
        </c:rich>
      </c:tx>
      <c:layout>
        <c:manualLayout>
          <c:xMode val="edge"/>
          <c:yMode val="edge"/>
          <c:x val="0.40793869243468811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2026</c:v>
                </c:pt>
              </c:strCache>
            </c:strRef>
          </c:tx>
          <c:explosion val="37"/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60B-4170-B002-9630BBD8E8F8}"/>
              </c:ext>
            </c:extLst>
          </c:dPt>
          <c:dPt>
            <c:idx val="3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0B-4170-B002-9630BBD8E8F8}"/>
              </c:ext>
            </c:extLst>
          </c:dPt>
          <c:dPt>
            <c:idx val="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60B-4170-B002-9630BBD8E8F8}"/>
              </c:ext>
            </c:extLst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0B-4170-B002-9630BBD8E8F8}"/>
                </c:ext>
              </c:extLst>
            </c:dLbl>
            <c:dLbl>
              <c:idx val="1"/>
              <c:layout>
                <c:manualLayout>
                  <c:x val="-8.8574511088981966E-3"/>
                  <c:y val="6.2502260253803343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0B-4170-B002-9630BBD8E8F8}"/>
                </c:ext>
              </c:extLst>
            </c:dLbl>
            <c:dLbl>
              <c:idx val="2"/>
              <c:layout>
                <c:manualLayout>
                  <c:x val="8.0142726241426796E-3"/>
                  <c:y val="0.1190406794021570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0B-4170-B002-9630BBD8E8F8}"/>
                </c:ext>
              </c:extLst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0B-4170-B002-9630BBD8E8F8}"/>
                </c:ext>
              </c:extLst>
            </c:dLbl>
            <c:dLbl>
              <c:idx val="4"/>
              <c:layout>
                <c:manualLayout>
                  <c:x val="1.9019966497492248E-2"/>
                  <c:y val="-0.21080661638136641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0B-4170-B002-9630BBD8E8F8}"/>
                </c:ext>
              </c:extLst>
            </c:dLbl>
            <c:dLbl>
              <c:idx val="5"/>
              <c:layout>
                <c:manualLayout>
                  <c:x val="2.6680347848630836E-2"/>
                  <c:y val="-6.7027934153856231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0B-4170-B002-9630BBD8E8F8}"/>
                </c:ext>
              </c:extLst>
            </c:dLbl>
            <c:dLbl>
              <c:idx val="6"/>
              <c:layout>
                <c:manualLayout>
                  <c:x val="3.5351958854724801E-2"/>
                  <c:y val="-6.7034607284131215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0B-4170-B002-9630BBD8E8F8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ЕСХН</c:v>
                </c:pt>
                <c:pt idx="2">
                  <c:v>Земельный налог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0.16800000000000001</c:v>
                </c:pt>
                <c:pt idx="1">
                  <c:v>0.44500000000000001</c:v>
                </c:pt>
                <c:pt idx="2">
                  <c:v>0.36199999999999999</c:v>
                </c:pt>
                <c:pt idx="3">
                  <c:v>2.4E-2</c:v>
                </c:pt>
                <c:pt idx="4">
                  <c:v>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60B-4170-B002-9630BBD8E8F8}"/>
            </c:ext>
          </c:extLst>
        </c:ser>
        <c:dLbls>
          <c:showVal val="1"/>
        </c:dLbls>
      </c:pie3DChart>
    </c:plotArea>
    <c:legend>
      <c:legendPos val="r"/>
      <c:layout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49"/>
          <c:w val="0.53419909025139189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56"/>
          <c:w val="0.33131706378466486"/>
          <c:h val="0.77101123320698051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2026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2025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16-4D7D-B60B-81ECB3602C1E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16-4D7D-B60B-81ECB3602C1E}"/>
              </c:ext>
            </c:extLst>
          </c:dPt>
          <c:dPt>
            <c:idx val="2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716-4D7D-B60B-81ECB3602C1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0.89700000000000002</c:v>
                </c:pt>
                <c:pt idx="1">
                  <c:v>0.10299999999999999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16-4D7D-B60B-81ECB3602C1E}"/>
            </c:ext>
          </c:extLst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/>
              <a:t>Удельный вес, 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>
        <c:manualLayout>
          <c:layoutTarget val="inner"/>
          <c:xMode val="edge"/>
          <c:yMode val="edge"/>
          <c:x val="0.15143688048057793"/>
          <c:y val="6.5412782179419024E-2"/>
          <c:w val="0.49146866095805869"/>
          <c:h val="0.795903440745821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0FB-4D78-BFD8-FC2D601CABD2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FB-4D78-BFD8-FC2D601CABD2}"/>
              </c:ext>
            </c:extLst>
          </c:dPt>
          <c:dPt>
            <c:idx val="3"/>
            <c:explosion val="18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FB-4D78-BFD8-FC2D601CABD2}"/>
              </c:ext>
            </c:extLst>
          </c:dPt>
          <c:dPt>
            <c:idx val="4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FB-4D78-BFD8-FC2D601CABD2}"/>
              </c:ext>
            </c:extLst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FB-4D78-BFD8-FC2D601CABD2}"/>
              </c:ext>
            </c:extLst>
          </c:dPt>
          <c:dLbls>
            <c:dLbl>
              <c:idx val="0"/>
              <c:layout>
                <c:manualLayout>
                  <c:x val="8.8320392242637283E-2"/>
                  <c:y val="-2.064960629921259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FB-4D78-BFD8-FC2D601CABD2}"/>
                </c:ext>
              </c:extLst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FB-4D78-BFD8-FC2D601CABD2}"/>
                </c:ext>
              </c:extLst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FB-4D78-BFD8-FC2D601CABD2}"/>
                </c:ext>
              </c:extLst>
            </c:dLbl>
            <c:dLbl>
              <c:idx val="6"/>
              <c:layout>
                <c:manualLayout>
                  <c:x val="-0.11624337756391608"/>
                  <c:y val="7.1149168853893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FB-4D78-BFD8-FC2D601CABD2}"/>
                </c:ext>
              </c:extLst>
            </c:dLbl>
            <c:dLbl>
              <c:idx val="7"/>
              <c:layout>
                <c:manualLayout>
                  <c:x val="-9.4537826868864402E-2"/>
                  <c:y val="-2.19328521434820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FB-4D78-BFD8-FC2D601CABD2}"/>
                </c:ext>
              </c:extLst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FB-4D78-BFD8-FC2D601CABD2}"/>
                </c:ext>
              </c:extLst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FB-4D78-BFD8-FC2D601CABD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0104</c:v>
                </c:pt>
                <c:pt idx="1">
                  <c:v>0106</c:v>
                </c:pt>
                <c:pt idx="2">
                  <c:v>0107</c:v>
                </c:pt>
                <c:pt idx="3">
                  <c:v>0111</c:v>
                </c:pt>
                <c:pt idx="4">
                  <c:v>0113</c:v>
                </c:pt>
                <c:pt idx="5">
                  <c:v>0203</c:v>
                </c:pt>
                <c:pt idx="6">
                  <c:v>0310</c:v>
                </c:pt>
                <c:pt idx="7">
                  <c:v>0314</c:v>
                </c:pt>
                <c:pt idx="8">
                  <c:v>0412</c:v>
                </c:pt>
                <c:pt idx="9">
                  <c:v>0502</c:v>
                </c:pt>
                <c:pt idx="10">
                  <c:v>0503</c:v>
                </c:pt>
                <c:pt idx="11">
                  <c:v>0705</c:v>
                </c:pt>
                <c:pt idx="12">
                  <c:v>0801</c:v>
                </c:pt>
              </c:strCache>
            </c:strRef>
          </c:cat>
          <c:val>
            <c:numRef>
              <c:f>Лист1!$B$2:$B$14</c:f>
              <c:numCache>
                <c:formatCode>0.0%</c:formatCode>
                <c:ptCount val="13"/>
                <c:pt idx="0">
                  <c:v>0.61099999999999999</c:v>
                </c:pt>
                <c:pt idx="1">
                  <c:v>1.2999999999999999E-2</c:v>
                </c:pt>
                <c:pt idx="2">
                  <c:v>4.3999999999999997E-2</c:v>
                </c:pt>
                <c:pt idx="3">
                  <c:v>6.9999999999999999E-4</c:v>
                </c:pt>
                <c:pt idx="4">
                  <c:v>1.4E-2</c:v>
                </c:pt>
                <c:pt idx="5">
                  <c:v>2.7E-2</c:v>
                </c:pt>
                <c:pt idx="6">
                  <c:v>1.0999999999999999E-2</c:v>
                </c:pt>
                <c:pt idx="7">
                  <c:v>8.9999999999999998E-4</c:v>
                </c:pt>
                <c:pt idx="8">
                  <c:v>2E-3</c:v>
                </c:pt>
                <c:pt idx="9">
                  <c:v>1.2E-2</c:v>
                </c:pt>
                <c:pt idx="10">
                  <c:v>0.13100000000000001</c:v>
                </c:pt>
                <c:pt idx="11">
                  <c:v>6.9999999999999999E-4</c:v>
                </c:pt>
                <c:pt idx="12">
                  <c:v>0.217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0FB-4D78-BFD8-FC2D601CABD2}"/>
            </c:ext>
          </c:extLst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5842935386658961"/>
          <c:y val="9.7755905511811222E-3"/>
          <c:w val="0.23539775178813221"/>
          <c:h val="0.98999345975220088"/>
        </c:manualLayout>
      </c:layout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Проект бюджета Калиновского сельского поселения Азовского района </a:t>
            </a:r>
          </a:p>
          <a:p>
            <a:pPr algn="ctr"/>
            <a:r>
              <a:rPr lang="ru-RU" b="1" dirty="0"/>
              <a:t>на </a:t>
            </a:r>
            <a:r>
              <a:rPr lang="ru-RU" b="1" dirty="0" smtClean="0"/>
              <a:t>2026 </a:t>
            </a:r>
            <a:r>
              <a:rPr lang="ru-RU" b="1" dirty="0" smtClean="0"/>
              <a:t>год </a:t>
            </a:r>
            <a:r>
              <a:rPr lang="ru-RU" b="1" dirty="0"/>
              <a:t>и плановый период </a:t>
            </a:r>
            <a:r>
              <a:rPr lang="ru-RU" b="1" dirty="0" smtClean="0"/>
              <a:t>2027-2028 </a:t>
            </a:r>
            <a:r>
              <a:rPr lang="ru-RU" b="1" dirty="0"/>
              <a:t>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</a:p>
        </p:txBody>
      </p:sp>
    </p:spTree>
    <p:extLst>
      <p:ext uri="{BB962C8B-B14F-4D97-AF65-F5344CB8AC3E}">
        <p14:creationId xmlns="" xmlns:p14="http://schemas.microsoft.com/office/powerpoint/2010/main" val="19008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7907050"/>
              </p:ext>
            </p:extLst>
          </p:nvPr>
        </p:nvGraphicFramePr>
        <p:xfrm>
          <a:off x="251520" y="538480"/>
          <a:ext cx="8496944" cy="733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4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  <a:r>
                        <a:rPr lang="ru-RU" baseline="0" dirty="0"/>
                        <a:t>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2026 </a:t>
                      </a:r>
                      <a:r>
                        <a:rPr lang="ru-RU" baseline="0" dirty="0"/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2027 </a:t>
                      </a:r>
                      <a:r>
                        <a:rPr lang="ru-RU" baseline="0" dirty="0"/>
                        <a:t>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2028 </a:t>
                      </a:r>
                      <a:r>
                        <a:rPr lang="ru-RU" baseline="0" dirty="0"/>
                        <a:t>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Дотации бюджетам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146 600,00</a:t>
                      </a:r>
                      <a:endParaRPr lang="ru-RU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585 800,0</a:t>
                      </a:r>
                      <a:endParaRPr lang="ru-RU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585 800,0</a:t>
                      </a:r>
                      <a:endParaRPr lang="ru-RU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Дотации на выравнивание</a:t>
                      </a:r>
                      <a:r>
                        <a:rPr lang="ru-RU" b="0" baseline="0" dirty="0"/>
                        <a:t> бюджетной обеспеченности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818 500,00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585 800,00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585 800,00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Дотации на поддержку мер по обеспечению сбалансированности бюджетов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Субсидии бюджетам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Субсидии бюджетам на развитие сети учреждений </a:t>
                      </a:r>
                      <a:r>
                        <a:rPr lang="ru-RU" b="0" dirty="0" err="1" smtClean="0"/>
                        <a:t>культурно-досугового</a:t>
                      </a:r>
                      <a:r>
                        <a:rPr lang="ru-RU" b="0" dirty="0" smtClean="0"/>
                        <a:t> типа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Субвенции</a:t>
                      </a:r>
                      <a:r>
                        <a:rPr lang="ru-RU" b="1" baseline="0" dirty="0"/>
                        <a:t> бюджетам муниципальных образований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453 600,00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469 600,00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488 500,00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 осуществление</a:t>
                      </a:r>
                      <a:r>
                        <a:rPr lang="ru-RU" baseline="0" dirty="0"/>
                        <a:t> первичного воинского учета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453 400,00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469 400,00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488 300,00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</a:t>
                      </a:r>
                      <a:r>
                        <a:rPr lang="ru-RU" baseline="0" dirty="0"/>
                        <a:t>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1926">
                <a:tc>
                  <a:txBody>
                    <a:bodyPr/>
                    <a:lstStyle/>
                    <a:p>
                      <a:r>
                        <a:rPr lang="ru-RU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600 200,00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055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3 074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0418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69339395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6863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4. Расходы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92105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46952839"/>
              </p:ext>
            </p:extLst>
          </p:nvPr>
        </p:nvGraphicFramePr>
        <p:xfrm>
          <a:off x="571471" y="1500173"/>
          <a:ext cx="7959259" cy="682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37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3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6512">
                  <a:extLst>
                    <a:ext uri="{9D8B030D-6E8A-4147-A177-3AD203B41FA5}">
                      <a16:colId xmlns="" xmlns:a16="http://schemas.microsoft.com/office/drawing/2014/main" val="1189740854"/>
                    </a:ext>
                  </a:extLst>
                </a:gridCol>
                <a:gridCol w="1171447">
                  <a:extLst>
                    <a:ext uri="{9D8B030D-6E8A-4147-A177-3AD203B41FA5}">
                      <a16:colId xmlns="" xmlns:a16="http://schemas.microsoft.com/office/drawing/2014/main" val="2140047666"/>
                    </a:ext>
                  </a:extLst>
                </a:gridCol>
              </a:tblGrid>
              <a:tr h="867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2026</a:t>
                      </a:r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26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0739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749 200,0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9 207 200,0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9 271 100,0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0852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186 500,0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631 600,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73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 фонд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Главы администрации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8955041"/>
                  </a:ext>
                </a:extLst>
              </a:tr>
              <a:tr h="483301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158 600,0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437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821 100,0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264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453 400,0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469 400,0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488 300,0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181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2680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</a:p>
        </p:txBody>
      </p:sp>
    </p:spTree>
    <p:extLst>
      <p:ext uri="{BB962C8B-B14F-4D97-AF65-F5344CB8AC3E}">
        <p14:creationId xmlns="" xmlns:p14="http://schemas.microsoft.com/office/powerpoint/2010/main" val="134668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77623632"/>
              </p:ext>
            </p:extLst>
          </p:nvPr>
        </p:nvGraphicFramePr>
        <p:xfrm>
          <a:off x="642910" y="1142984"/>
          <a:ext cx="7746085" cy="461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9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4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64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476193804"/>
                    </a:ext>
                  </a:extLst>
                </a:gridCol>
                <a:gridCol w="1285885">
                  <a:extLst>
                    <a:ext uri="{9D8B030D-6E8A-4147-A177-3AD203B41FA5}">
                      <a16:colId xmlns="" xmlns:a16="http://schemas.microsoft.com/office/drawing/2014/main" val="209191245"/>
                    </a:ext>
                  </a:extLst>
                </a:gridCol>
              </a:tblGrid>
              <a:tr h="9612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2026 </a:t>
                      </a:r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1443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(межевание)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5802088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209 400,0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1 416 500,0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2 620 700,0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718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539 100,0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150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baseline="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150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smtClean="0"/>
                        <a:t>10</a:t>
                      </a:r>
                      <a:r>
                        <a:rPr lang="ru-RU" sz="1500" baseline="0" smtClean="0"/>
                        <a:t> 00</a:t>
                      </a:r>
                      <a:r>
                        <a:rPr lang="ru-RU" sz="150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102">
                <a:tc gridSpan="2">
                  <a:txBody>
                    <a:bodyPr/>
                    <a:lstStyle/>
                    <a:p>
                      <a:r>
                        <a:rPr lang="ru-RU" sz="15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323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281 400,0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822 100,0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подразделам(продолжение)</a:t>
            </a:r>
          </a:p>
        </p:txBody>
      </p:sp>
    </p:spTree>
    <p:extLst>
      <p:ext uri="{BB962C8B-B14F-4D97-AF65-F5344CB8AC3E}">
        <p14:creationId xmlns="" xmlns:p14="http://schemas.microsoft.com/office/powerpoint/2010/main" val="148947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79169555"/>
              </p:ext>
            </p:extLst>
          </p:nvPr>
        </p:nvGraphicFramePr>
        <p:xfrm>
          <a:off x="457200" y="1357298"/>
          <a:ext cx="832964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Распределение расходов по разделам и подразделам </a:t>
            </a:r>
            <a:r>
              <a:rPr lang="ru-RU" sz="2800" b="1" dirty="0" smtClean="0">
                <a:solidFill>
                  <a:srgbClr val="002060"/>
                </a:solidFill>
              </a:rPr>
              <a:t>на </a:t>
            </a:r>
            <a:r>
              <a:rPr lang="ru-RU" sz="2800" b="1" dirty="0" smtClean="0">
                <a:solidFill>
                  <a:srgbClr val="002060"/>
                </a:solidFill>
              </a:rPr>
              <a:t>2026 </a:t>
            </a:r>
            <a:r>
              <a:rPr lang="ru-RU" sz="2800" b="1" dirty="0">
                <a:solidFill>
                  <a:srgbClr val="002060"/>
                </a:solidFill>
              </a:rPr>
              <a:t>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306525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</p:txBody>
      </p:sp>
    </p:spTree>
    <p:extLst>
      <p:ext uri="{BB962C8B-B14F-4D97-AF65-F5344CB8AC3E}">
        <p14:creationId xmlns="" xmlns:p14="http://schemas.microsoft.com/office/powerpoint/2010/main" val="1332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Представляю вашему вниманию проект бюджета Калиновского сельского поселения Азовского района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2027-2028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поселения и результатами его исполнения за прошедший период текущего года.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Калиновского 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экономики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финансов администрации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	      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Н.В. Самохина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</a:p>
        </p:txBody>
      </p:sp>
    </p:spTree>
    <p:extLst>
      <p:ext uri="{BB962C8B-B14F-4D97-AF65-F5344CB8AC3E}">
        <p14:creationId xmlns="" xmlns:p14="http://schemas.microsoft.com/office/powerpoint/2010/main" val="371633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 fontScale="92500"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68580" indent="0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Калиновского сельского поселения Азовского района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2028г.г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рассмотрен Собранием депутатов Калиновского сельского поселения по доходам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323,7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323,7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доходам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281,4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281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,4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по доходам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822,1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822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,1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Основные показатели</a:t>
            </a: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831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(единый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налог)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800" dirty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1. Налоговые доходы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681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90725200"/>
              </p:ext>
            </p:extLst>
          </p:nvPr>
        </p:nvGraphicFramePr>
        <p:xfrm>
          <a:off x="571472" y="1285860"/>
          <a:ext cx="8247858" cy="475647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27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6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6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68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64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План</a:t>
                      </a:r>
                      <a:r>
                        <a:rPr lang="ru-RU" sz="1400" b="1" baseline="0" dirty="0"/>
                        <a:t> </a:t>
                      </a:r>
                      <a:r>
                        <a:rPr lang="ru-RU" sz="1400" b="1" baseline="0" dirty="0" smtClean="0"/>
                        <a:t>2026 </a:t>
                      </a:r>
                      <a:r>
                        <a:rPr lang="ru-RU" sz="1400" b="1" baseline="0" dirty="0"/>
                        <a:t>год</a:t>
                      </a:r>
                      <a:endParaRPr lang="ru-RU" sz="1400" b="1" dirty="0"/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3410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прибыль,</a:t>
                      </a:r>
                      <a:r>
                        <a:rPr lang="ru-RU" sz="1500" b="1" baseline="0" dirty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797 900,00 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1 894 000,00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2 061 400,00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563">
                <a:tc>
                  <a:txBody>
                    <a:bodyPr/>
                    <a:lstStyle/>
                    <a:p>
                      <a:r>
                        <a:rPr lang="ru-RU" sz="1400" dirty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797 900,00 </a:t>
                      </a:r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894 000,00</a:t>
                      </a:r>
                      <a:endParaRPr lang="ru-RU" sz="15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2 061 400,00</a:t>
                      </a:r>
                      <a:endParaRPr lang="ru-RU" sz="15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259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4 774 400,00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965 400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5 164 000,00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sz="1400" dirty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774 400,00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965 400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808">
                <a:tc>
                  <a:txBody>
                    <a:bodyPr/>
                    <a:lstStyle/>
                    <a:p>
                      <a:r>
                        <a:rPr lang="ru-RU" sz="1500" b="1" i="0" dirty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139 200,00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4 354 100,00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4 509 400,00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dirty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272 100,00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282 900,00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793">
                <a:tc>
                  <a:txBody>
                    <a:bodyPr/>
                    <a:lstStyle/>
                    <a:p>
                      <a:r>
                        <a:rPr lang="ru-RU" sz="1400" dirty="0"/>
                        <a:t>- земельный </a:t>
                      </a:r>
                      <a:r>
                        <a:rPr lang="ru-RU" sz="1400" dirty="0" smtClean="0"/>
                        <a:t>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3 877 600,00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4 082 000,00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b="1" i="0" dirty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9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Государственная пошлина за совершение нотариальных действий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10 723 500,00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747 800,00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65290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54516147"/>
              </p:ext>
            </p:extLst>
          </p:nvPr>
        </p:nvGraphicFramePr>
        <p:xfrm>
          <a:off x="683568" y="1447800"/>
          <a:ext cx="8103274" cy="505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35374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Инициативные платежи, зачисляемые в бюджеты сельских поселений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2. Неналоговые 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26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3648667"/>
              </p:ext>
            </p:extLst>
          </p:nvPr>
        </p:nvGraphicFramePr>
        <p:xfrm>
          <a:off x="971601" y="1628800"/>
          <a:ext cx="6886548" cy="46678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500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55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55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54153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План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 dirty="0" smtClean="0"/>
                        <a:t>2026 </a:t>
                      </a:r>
                      <a:r>
                        <a:rPr lang="ru-RU" sz="1600" baseline="0" dirty="0"/>
                        <a:t>год</a:t>
                      </a:r>
                      <a:r>
                        <a:rPr lang="ru-RU" sz="1600" dirty="0"/>
                        <a:t> </a:t>
                      </a:r>
                    </a:p>
                    <a:p>
                      <a:pPr algn="ctr"/>
                      <a:r>
                        <a:rPr lang="ru-RU" sz="1600" dirty="0"/>
                        <a:t>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/>
                    </a:p>
                    <a:p>
                      <a:r>
                        <a:rPr lang="ru-RU" sz="1600" dirty="0"/>
                        <a:t>Штрафы, зачисляемые в бюджет поселения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платежи, зачисляемые в бюджеты сельских поселений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82874">
                <a:tc>
                  <a:txBody>
                    <a:bodyPr/>
                    <a:lstStyle/>
                    <a:p>
                      <a:endParaRPr lang="ru-RU" sz="1600" b="1" dirty="0"/>
                    </a:p>
                    <a:p>
                      <a:r>
                        <a:rPr lang="ru-RU" sz="1600" b="1" dirty="0"/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/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неналоговых 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20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>
            <a:normAutofit lnSpcReduction="10000"/>
          </a:bodyPr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Калиновского сельского поселения от безвозмездных поступлений состоят 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Ростовской области  и Азовского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3. Безвозмездные поступления</a:t>
            </a: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9231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2990</TotalTime>
  <Words>636</Words>
  <Application>Microsoft Office PowerPoint</Application>
  <PresentationFormat>Экран (4:3)</PresentationFormat>
  <Paragraphs>280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на 2026 год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550</cp:revision>
  <dcterms:created xsi:type="dcterms:W3CDTF">2014-05-15T13:46:29Z</dcterms:created>
  <dcterms:modified xsi:type="dcterms:W3CDTF">2026-01-28T14:02:58Z</dcterms:modified>
</cp:coreProperties>
</file>