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2019</a:t>
            </a:r>
            <a:endParaRPr lang="ru-RU" dirty="0"/>
          </a:p>
        </c:rich>
      </c:tx>
      <c:layout>
        <c:manualLayout>
          <c:xMode val="edge"/>
          <c:yMode val="edge"/>
          <c:x val="0.40793869243468767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8.8574511088981775E-3"/>
                  <c:y val="6.2502260253803135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0142726241426796E-3"/>
                  <c:y val="0.119040679402156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9019966497492248E-2"/>
                  <c:y val="-0.2108066163813662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6680347848630749E-2"/>
                  <c:y val="-6.7027934153856022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3.5351958854724717E-2"/>
                  <c:y val="-6.7034607284131034E-2"/>
                </c:manualLayout>
              </c:layout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9.0200000000000044E-2</c:v>
                </c:pt>
                <c:pt idx="1">
                  <c:v>0.18210000000000001</c:v>
                </c:pt>
                <c:pt idx="2">
                  <c:v>0.68180000000000063</c:v>
                </c:pt>
                <c:pt idx="3">
                  <c:v>4.0447000000000004E-2</c:v>
                </c:pt>
                <c:pt idx="4">
                  <c:v>5.3600000000000028E-3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13"/>
          <c:w val="0.534199090251390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31"/>
          <c:w val="0.33131706378466336"/>
          <c:h val="0.77101123320697906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2019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2013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на повышение з/пл культуре</c:v>
                </c:pt>
                <c:pt idx="3">
                  <c:v>Дорожный фонд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0.64500000000000035</c:v>
                </c:pt>
                <c:pt idx="1">
                  <c:v>0.21815999999999999</c:v>
                </c:pt>
                <c:pt idx="2">
                  <c:v>0.1605</c:v>
                </c:pt>
                <c:pt idx="3">
                  <c:v>0.10990000000000004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8.8320392242636978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88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153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0104</c:v>
                </c:pt>
                <c:pt idx="1">
                  <c:v>0113</c:v>
                </c:pt>
                <c:pt idx="2">
                  <c:v>0203</c:v>
                </c:pt>
                <c:pt idx="3">
                  <c:v>0309</c:v>
                </c:pt>
                <c:pt idx="4">
                  <c:v>0409</c:v>
                </c:pt>
                <c:pt idx="5">
                  <c:v>0503</c:v>
                </c:pt>
                <c:pt idx="6">
                  <c:v>0801</c:v>
                </c:pt>
                <c:pt idx="7">
                  <c:v>1001</c:v>
                </c:pt>
                <c:pt idx="8">
                  <c:v>1101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0.51500000000000001</c:v>
                </c:pt>
                <c:pt idx="1">
                  <c:v>3.0599999999999999E-2</c:v>
                </c:pt>
                <c:pt idx="2">
                  <c:v>2.1000000000000012E-2</c:v>
                </c:pt>
                <c:pt idx="3">
                  <c:v>1.6000000000000007E-3</c:v>
                </c:pt>
                <c:pt idx="4">
                  <c:v>1.4E-2</c:v>
                </c:pt>
                <c:pt idx="5">
                  <c:v>8.0500000000000058E-2</c:v>
                </c:pt>
                <c:pt idx="6">
                  <c:v>0.31080000000000024</c:v>
                </c:pt>
                <c:pt idx="7">
                  <c:v>1.2999999999999998E-2</c:v>
                </c:pt>
                <c:pt idx="8">
                  <c:v>5.0000000000000034E-4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Утвержденный бюджет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 smtClean="0"/>
              <a:t>2019год и плановый период 2020- 2021 года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548640"/>
          <a:ext cx="8615395" cy="655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1643074"/>
                <a:gridCol w="1500198"/>
                <a:gridCol w="1328719"/>
              </a:tblGrid>
              <a:tr h="871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План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baseline="0" dirty="0" smtClean="0"/>
                        <a:t>2019 </a:t>
                      </a:r>
                      <a:r>
                        <a:rPr lang="ru-RU" sz="1800" b="1" baseline="0" dirty="0" smtClean="0"/>
                        <a:t>год</a:t>
                      </a:r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План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baseline="0" dirty="0" smtClean="0"/>
                        <a:t>2020 </a:t>
                      </a:r>
                      <a:r>
                        <a:rPr lang="ru-RU" sz="1800" b="1" baseline="0" dirty="0" smtClean="0"/>
                        <a:t>год</a:t>
                      </a:r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План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baseline="0" dirty="0" smtClean="0"/>
                        <a:t>2021 </a:t>
                      </a:r>
                      <a:r>
                        <a:rPr lang="ru-RU" sz="1800" b="1" baseline="0" dirty="0" smtClean="0"/>
                        <a:t>год</a:t>
                      </a:r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</a:tr>
              <a:tr h="60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Дотации на выравнивание</a:t>
                      </a:r>
                      <a:r>
                        <a:rPr lang="ru-RU" b="1" baseline="0" dirty="0" smtClean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1 478 200,0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1 030 100,0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927 100,0</a:t>
                      </a:r>
                      <a:endParaRPr lang="ru-RU" b="1" dirty="0" smtClean="0"/>
                    </a:p>
                  </a:txBody>
                  <a:tcPr/>
                </a:tc>
              </a:tr>
              <a:tr h="60961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Субвенции</a:t>
                      </a:r>
                      <a:r>
                        <a:rPr lang="ru-RU" b="1" baseline="0" dirty="0" smtClean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208 400,0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209 400,0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215 800,0</a:t>
                      </a:r>
                      <a:endParaRPr lang="ru-RU" b="1" dirty="0"/>
                    </a:p>
                  </a:txBody>
                  <a:tcPr/>
                </a:tc>
              </a:tr>
              <a:tr h="609616">
                <a:tc>
                  <a:txBody>
                    <a:bodyPr/>
                    <a:lstStyle/>
                    <a:p>
                      <a:r>
                        <a:rPr lang="ru-RU" dirty="0" smtClean="0"/>
                        <a:t>- на осуществление</a:t>
                      </a:r>
                      <a:r>
                        <a:rPr lang="ru-RU" baseline="0" dirty="0" smtClean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208 200,0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209 200,0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215 600,0</a:t>
                      </a:r>
                      <a:endParaRPr lang="ru-RU" dirty="0"/>
                    </a:p>
                  </a:txBody>
                  <a:tcPr/>
                </a:tc>
              </a:tr>
              <a:tr h="870879">
                <a:tc>
                  <a:txBody>
                    <a:bodyPr/>
                    <a:lstStyle/>
                    <a:p>
                      <a:r>
                        <a:rPr lang="ru-RU" dirty="0" smtClean="0"/>
                        <a:t>- на</a:t>
                      </a:r>
                      <a:r>
                        <a:rPr lang="ru-RU" baseline="0" dirty="0" smtClean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200,0</a:t>
                      </a:r>
                    </a:p>
                  </a:txBody>
                  <a:tcPr/>
                </a:tc>
              </a:tr>
              <a:tr h="34835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Иные межбюджетные трансферты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521 600,0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</a:tr>
              <a:tr h="609616">
                <a:tc>
                  <a:txBody>
                    <a:bodyPr/>
                    <a:lstStyle/>
                    <a:p>
                      <a:r>
                        <a:rPr lang="ru-RU" dirty="0" smtClean="0"/>
                        <a:t>- средства</a:t>
                      </a:r>
                      <a:r>
                        <a:rPr lang="ru-RU" baseline="0" dirty="0" smtClean="0"/>
                        <a:t> из бюджета РО на повышение заработной платы  работникам культуры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269 800,0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348352">
                <a:tc>
                  <a:txBody>
                    <a:bodyPr/>
                    <a:lstStyle/>
                    <a:p>
                      <a:r>
                        <a:rPr lang="ru-RU" dirty="0" smtClean="0"/>
                        <a:t>- средства</a:t>
                      </a:r>
                      <a:r>
                        <a:rPr lang="ru-RU" baseline="0" dirty="0" smtClean="0"/>
                        <a:t> дорожного фонда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251 800,0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0961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2 208 200,0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1 239 500,0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1142</a:t>
                      </a:r>
                      <a:r>
                        <a:rPr lang="ru-RU" b="1" baseline="0" dirty="0" smtClean="0"/>
                        <a:t>900,0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72899"/>
              </p:ext>
            </p:extLst>
          </p:nvPr>
        </p:nvGraphicFramePr>
        <p:xfrm>
          <a:off x="714348" y="1643050"/>
          <a:ext cx="7816382" cy="446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/>
                <a:gridCol w="4317279"/>
                <a:gridCol w="2306474"/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2019 год, 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5 134 800,0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7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фонд 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1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177 200,0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208 200,0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6599"/>
              </p:ext>
            </p:extLst>
          </p:nvPr>
        </p:nvGraphicFramePr>
        <p:xfrm>
          <a:off x="683568" y="1772816"/>
          <a:ext cx="7746085" cy="422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/>
                <a:gridCol w="4278451"/>
                <a:gridCol w="2285731"/>
              </a:tblGrid>
              <a:tr h="8507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2019 год,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2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233 900,0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1 132 400,0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2 917 900,0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85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9 905 400,0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smtClean="0">
                <a:solidFill>
                  <a:srgbClr val="002060"/>
                </a:solidFill>
              </a:rPr>
              <a:t>2019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С.А.Безрукова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Бюджет Калиновского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2021г.г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9 905,4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9 905,4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сложившегося на 01 января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составил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950216"/>
              </p:ext>
            </p:extLst>
          </p:nvPr>
        </p:nvGraphicFramePr>
        <p:xfrm>
          <a:off x="571472" y="1285860"/>
          <a:ext cx="8247858" cy="43339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/>
                <a:gridCol w="1487576"/>
                <a:gridCol w="1526064"/>
                <a:gridCol w="1506820"/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smtClean="0"/>
                        <a:t>2019 </a:t>
                      </a:r>
                      <a:r>
                        <a:rPr lang="ru-RU" sz="1400" b="1" baseline="0" dirty="0" smtClean="0"/>
                        <a:t>год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smtClean="0"/>
                        <a:t>2020 </a:t>
                      </a:r>
                      <a:r>
                        <a:rPr lang="ru-RU" sz="1400" b="1" baseline="0" dirty="0" smtClean="0"/>
                        <a:t>год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smtClean="0"/>
                        <a:t>2021 </a:t>
                      </a:r>
                      <a:r>
                        <a:rPr lang="ru-RU" sz="1400" b="1" baseline="0" dirty="0" smtClean="0"/>
                        <a:t>год</a:t>
                      </a:r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674 600,0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737 600,0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805 700,0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674 600,0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737 600,0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805 700,0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2 506 200,0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2 601 400,0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2 705 500,0</a:t>
                      </a:r>
                      <a:endParaRPr lang="ru-RU" sz="1500" b="1" dirty="0" smtClean="0"/>
                    </a:p>
                  </a:txBody>
                  <a:tcPr anchor="ctr"/>
                </a:tc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2 506 200,0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2 601 400,0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2 705 500,0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/>
                        <a:t>4 460 500,0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4 509 600,0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4 536 000,0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165 800,0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214 900,0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241 300,0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4 294 700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4 294 700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4 294 700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anchor="ctr"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55 900,0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58 100,0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60 400,0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55 900,0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58 100,0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60 400,0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7 697 200,0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7 906 700,0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8 107 600,0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278964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664517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/>
                <a:gridCol w="1345514"/>
                <a:gridCol w="1345514"/>
                <a:gridCol w="1345514"/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2019 </a:t>
                      </a:r>
                      <a:r>
                        <a:rPr lang="ru-RU" sz="1600" baseline="0" dirty="0" smtClean="0"/>
                        <a:t>год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2020 </a:t>
                      </a:r>
                      <a:r>
                        <a:rPr lang="ru-RU" sz="1600" b="1" baseline="0" dirty="0" smtClean="0"/>
                        <a:t>год</a:t>
                      </a:r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2021 </a:t>
                      </a:r>
                      <a:r>
                        <a:rPr lang="ru-RU" sz="1600" b="1" baseline="0" dirty="0" smtClean="0"/>
                        <a:t>год</a:t>
                      </a:r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</a:tr>
              <a:tr h="1010280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10280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2440</TotalTime>
  <Words>480</Words>
  <Application>Microsoft Office PowerPoint</Application>
  <PresentationFormat>Экран (4:3)</PresentationFormat>
  <Paragraphs>226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2019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493</cp:revision>
  <dcterms:created xsi:type="dcterms:W3CDTF">2014-05-15T13:46:29Z</dcterms:created>
  <dcterms:modified xsi:type="dcterms:W3CDTF">2019-01-28T09:18:11Z</dcterms:modified>
</cp:coreProperties>
</file>