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9" r:id="rId11"/>
    <p:sldId id="271" r:id="rId12"/>
    <p:sldId id="268" r:id="rId13"/>
    <p:sldId id="273" r:id="rId14"/>
    <p:sldId id="276" r:id="rId15"/>
    <p:sldId id="277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00CC"/>
    <a:srgbClr val="00FF00"/>
    <a:srgbClr val="FF00FF"/>
    <a:srgbClr val="3333FF"/>
    <a:srgbClr val="FF99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Налоговые доходы 2021</a:t>
            </a:r>
          </a:p>
        </c:rich>
      </c:tx>
      <c:layout>
        <c:manualLayout>
          <c:xMode val="edge"/>
          <c:yMode val="edge"/>
          <c:x val="0.40793869243468767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 2013</c:v>
                </c:pt>
              </c:strCache>
            </c:strRef>
          </c:tx>
          <c:explosion val="37"/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0-1ED9-43BF-B136-D0EE3F1B27D9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1ED9-43BF-B136-D0EE3F1B27D9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1ED9-43BF-B136-D0EE3F1B27D9}"/>
              </c:ext>
            </c:extLst>
          </c:dPt>
          <c:dLbls>
            <c:dLbl>
              <c:idx val="0"/>
              <c:layout>
                <c:manualLayout>
                  <c:x val="8.0100431992831227E-3"/>
                  <c:y val="-3.154905310434021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5,9%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ED9-43BF-B136-D0EE3F1B27D9}"/>
                </c:ext>
              </c:extLst>
            </c:dLbl>
            <c:dLbl>
              <c:idx val="1"/>
              <c:layout>
                <c:manualLayout>
                  <c:x val="-8.8574511088981775E-3"/>
                  <c:y val="6.250226025380313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41,2%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ED9-43BF-B136-D0EE3F1B27D9}"/>
                </c:ext>
              </c:extLst>
            </c:dLbl>
            <c:dLbl>
              <c:idx val="2"/>
              <c:layout>
                <c:manualLayout>
                  <c:x val="8.0142726241426796E-3"/>
                  <c:y val="0.119040679402156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50,4%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ED9-43BF-B136-D0EE3F1B27D9}"/>
                </c:ext>
              </c:extLst>
            </c:dLbl>
            <c:dLbl>
              <c:idx val="3"/>
              <c:layout>
                <c:manualLayout>
                  <c:x val="0"/>
                  <c:y val="-0.1526241761913044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2,3%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ED9-43BF-B136-D0EE3F1B27D9}"/>
                </c:ext>
              </c:extLst>
            </c:dLbl>
            <c:dLbl>
              <c:idx val="4"/>
              <c:layout>
                <c:manualLayout>
                  <c:x val="1.9019966497492248E-2"/>
                  <c:y val="-0.2108066163813662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ED9-43BF-B136-D0EE3F1B27D9}"/>
                </c:ext>
              </c:extLst>
            </c:dLbl>
            <c:dLbl>
              <c:idx val="5"/>
              <c:layout>
                <c:manualLayout>
                  <c:x val="2.6680347848630749E-2"/>
                  <c:y val="-6.70279341538560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D9-43BF-B136-D0EE3F1B27D9}"/>
                </c:ext>
              </c:extLst>
            </c:dLbl>
            <c:dLbl>
              <c:idx val="6"/>
              <c:layout>
                <c:manualLayout>
                  <c:x val="3.5351958854724717E-2"/>
                  <c:y val="-6.70346072841310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D9-43BF-B136-D0EE3F1B27D9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ЕСХН</c:v>
                </c:pt>
                <c:pt idx="2">
                  <c:v>Земельный налог</c:v>
                </c:pt>
                <c:pt idx="3">
                  <c:v>Налог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9.0200000000000002E-2</c:v>
                </c:pt>
                <c:pt idx="1">
                  <c:v>0.18210000000000001</c:v>
                </c:pt>
                <c:pt idx="2">
                  <c:v>0.68179999999999996</c:v>
                </c:pt>
                <c:pt idx="3">
                  <c:v>4.0446999999999997E-2</c:v>
                </c:pt>
                <c:pt idx="4">
                  <c:v>5.3600000000000002E-3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ED9-43BF-B136-D0EE3F1B27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 anchor="t"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589589373645145E-2"/>
          <c:y val="0.22197949334133413"/>
          <c:w val="0.5341990902513909"/>
          <c:h val="0.69971719888211659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5743908436681164"/>
          <c:y val="0.18633234608362531"/>
          <c:w val="0.33131706378466336"/>
          <c:h val="0.77101123320697906"/>
        </c:manualLayout>
      </c:layout>
      <c:overlay val="0"/>
      <c:txPr>
        <a:bodyPr anchor="t"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966222859972982E-3"/>
          <c:y val="5.6805725289782616E-2"/>
          <c:w val="0.64805909416087726"/>
          <c:h val="0.834433211124689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2021</c:v>
                </c:pt>
              </c:strCache>
            </c:strRef>
          </c:tx>
          <c:explosion val="60"/>
          <c:dPt>
            <c:idx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0-BA32-4C9D-BF63-A5DADE25C2D2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BA32-4C9D-BF63-A5DADE25C2D2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2-BA32-4C9D-BF63-A5DADE25C2D2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BA32-4C9D-BF63-A5DADE25C2D2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субвенции</c:v>
                </c:pt>
                <c:pt idx="2">
                  <c:v>на пожарное оборудование</c:v>
                </c:pt>
                <c:pt idx="3">
                  <c:v>Дорожный фонд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0.77</c:v>
                </c:pt>
                <c:pt idx="1">
                  <c:v>4.8000000000000001E-2</c:v>
                </c:pt>
                <c:pt idx="2">
                  <c:v>6.7000000000000004E-2</c:v>
                </c:pt>
                <c:pt idx="3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32-4C9D-BF63-A5DADE25C2D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Удельный вес, %</a:t>
            </a:r>
          </a:p>
        </c:rich>
      </c:tx>
      <c:layout>
        <c:manualLayout>
          <c:xMode val="edge"/>
          <c:yMode val="edge"/>
          <c:x val="0.4473611111111111"/>
          <c:y val="8.3333333333333367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bubble3D val="0"/>
            <c:spPr>
              <a:solidFill>
                <a:srgbClr val="FF00FF"/>
              </a:solidFill>
            </c:spPr>
            <c:extLst>
              <c:ext xmlns:c16="http://schemas.microsoft.com/office/drawing/2014/chart" uri="{C3380CC4-5D6E-409C-BE32-E72D297353CC}">
                <c16:uniqueId val="{00000000-3C05-4FAA-B83D-449B5A546AB7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3C05-4FAA-B83D-449B5A546AB7}"/>
              </c:ext>
            </c:extLst>
          </c:dPt>
          <c:dPt>
            <c:idx val="3"/>
            <c:bubble3D val="0"/>
            <c:explosion val="18"/>
            <c:spPr>
              <a:solidFill>
                <a:srgbClr val="FF9900"/>
              </a:solidFill>
            </c:spPr>
            <c:extLst>
              <c:ext xmlns:c16="http://schemas.microsoft.com/office/drawing/2014/chart" uri="{C3380CC4-5D6E-409C-BE32-E72D297353CC}">
                <c16:uniqueId val="{00000002-3C05-4FAA-B83D-449B5A546AB7}"/>
              </c:ext>
            </c:extLst>
          </c:dPt>
          <c:dPt>
            <c:idx val="4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3C05-4FAA-B83D-449B5A546AB7}"/>
              </c:ext>
            </c:extLst>
          </c:dPt>
          <c:dPt>
            <c:idx val="8"/>
            <c:bubble3D val="0"/>
            <c:explosion val="15"/>
            <c:spPr>
              <a:solidFill>
                <a:srgbClr val="6666FF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3C05-4FAA-B83D-449B5A546AB7}"/>
              </c:ext>
            </c:extLst>
          </c:dPt>
          <c:dLbls>
            <c:dLbl>
              <c:idx val="0"/>
              <c:layout>
                <c:manualLayout>
                  <c:x val="8.8320392242636978E-2"/>
                  <c:y val="-2.0649606299212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05-4FAA-B83D-449B5A546AB7}"/>
                </c:ext>
              </c:extLst>
            </c:dLbl>
            <c:dLbl>
              <c:idx val="2"/>
              <c:layout>
                <c:manualLayout>
                  <c:x val="4.1188696898998824E-2"/>
                  <c:y val="-6.7926946631671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05-4FAA-B83D-449B5A546AB7}"/>
                </c:ext>
              </c:extLst>
            </c:dLbl>
            <c:dLbl>
              <c:idx val="3"/>
              <c:layout>
                <c:manualLayout>
                  <c:x val="2.605515456401284E-2"/>
                  <c:y val="7.9052055993000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05-4FAA-B83D-449B5A546AB7}"/>
                </c:ext>
              </c:extLst>
            </c:dLbl>
            <c:dLbl>
              <c:idx val="6"/>
              <c:layout>
                <c:manualLayout>
                  <c:x val="-0.11624337756391588"/>
                  <c:y val="7.114916885389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C05-4FAA-B83D-449B5A546AB7}"/>
                </c:ext>
              </c:extLst>
            </c:dLbl>
            <c:dLbl>
              <c:idx val="7"/>
              <c:layout>
                <c:manualLayout>
                  <c:x val="-9.4537826868864153E-2"/>
                  <c:y val="-2.1932852143482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05-4FAA-B83D-449B5A546AB7}"/>
                </c:ext>
              </c:extLst>
            </c:dLbl>
            <c:dLbl>
              <c:idx val="8"/>
              <c:layout>
                <c:manualLayout>
                  <c:x val="-5.0561509672402055E-2"/>
                  <c:y val="-8.084645669291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05-4FAA-B83D-449B5A546AB7}"/>
                </c:ext>
              </c:extLst>
            </c:dLbl>
            <c:dLbl>
              <c:idx val="11"/>
              <c:layout>
                <c:manualLayout>
                  <c:x val="-0.10931776757072033"/>
                  <c:y val="-1.3023403324584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C05-4FAA-B83D-449B5A546AB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0104</c:v>
                </c:pt>
                <c:pt idx="1">
                  <c:v>0113</c:v>
                </c:pt>
                <c:pt idx="2">
                  <c:v>0203</c:v>
                </c:pt>
                <c:pt idx="3">
                  <c:v>0309</c:v>
                </c:pt>
                <c:pt idx="4">
                  <c:v>0409</c:v>
                </c:pt>
                <c:pt idx="5">
                  <c:v>0503</c:v>
                </c:pt>
                <c:pt idx="6">
                  <c:v>0801</c:v>
                </c:pt>
                <c:pt idx="7">
                  <c:v>1001</c:v>
                </c:pt>
                <c:pt idx="8">
                  <c:v>1101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0.42299999999999999</c:v>
                </c:pt>
                <c:pt idx="1">
                  <c:v>2.1000000000000001E-2</c:v>
                </c:pt>
                <c:pt idx="2">
                  <c:v>1.7999999999999999E-2</c:v>
                </c:pt>
                <c:pt idx="3">
                  <c:v>2.5999999999999999E-2</c:v>
                </c:pt>
                <c:pt idx="4">
                  <c:v>4.8000000000000001E-2</c:v>
                </c:pt>
                <c:pt idx="5">
                  <c:v>0.17599999999999999</c:v>
                </c:pt>
                <c:pt idx="6">
                  <c:v>0.24299999999999999</c:v>
                </c:pt>
                <c:pt idx="7">
                  <c:v>6.0000000000000001E-3</c:v>
                </c:pt>
                <c:pt idx="8">
                  <c:v>6.9999999999999999E-4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C05-4FAA-B83D-449B5A546AB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2424990278992905"/>
          <c:y val="3.7553368328958892E-2"/>
          <c:w val="0.16649083795081171"/>
          <c:h val="0.9313517060367454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0.29751</cdr:x>
      <cdr:y>0.27922</cdr:y>
    </cdr:from>
    <cdr:to>
      <cdr:x>0.43244</cdr:x>
      <cdr:y>0.53985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08012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Утвержденный бюджет Калиновского сельского поселения Азовского района </a:t>
            </a:r>
          </a:p>
          <a:p>
            <a:pPr algn="ctr"/>
            <a:r>
              <a:rPr lang="ru-RU" b="1" dirty="0"/>
              <a:t>на 2021год и плановый период 2022- 2023 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190080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469445"/>
              </p:ext>
            </p:extLst>
          </p:nvPr>
        </p:nvGraphicFramePr>
        <p:xfrm>
          <a:off x="285720" y="548640"/>
          <a:ext cx="8615395" cy="6553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8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178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</a:t>
                      </a:r>
                      <a:r>
                        <a:rPr lang="ru-RU" baseline="0" dirty="0"/>
                        <a:t> показателя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План</a:t>
                      </a:r>
                      <a:r>
                        <a:rPr lang="ru-RU" sz="1800" b="1" baseline="0" dirty="0"/>
                        <a:t> 2021 год</a:t>
                      </a:r>
                      <a:endParaRPr lang="ru-RU" sz="1800" b="1" dirty="0"/>
                    </a:p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План</a:t>
                      </a:r>
                      <a:r>
                        <a:rPr lang="ru-RU" sz="1800" b="1" baseline="0" dirty="0"/>
                        <a:t> 2022 год</a:t>
                      </a:r>
                      <a:endParaRPr lang="ru-RU" sz="1800" b="1" dirty="0"/>
                    </a:p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План</a:t>
                      </a:r>
                      <a:r>
                        <a:rPr lang="ru-RU" sz="1800" b="1" baseline="0" dirty="0"/>
                        <a:t> 2023 год</a:t>
                      </a:r>
                      <a:endParaRPr lang="ru-RU" sz="1800" b="1" dirty="0"/>
                    </a:p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6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Дотации на выравнивание</a:t>
                      </a:r>
                      <a:r>
                        <a:rPr lang="ru-RU" b="1" baseline="0" dirty="0"/>
                        <a:t> бюджетной обеспеченности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/>
                        <a:t>3 838 800,0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/>
                        <a:t>2 877 900,0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/>
                        <a:t>2 677 900,0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16">
                <a:tc>
                  <a:txBody>
                    <a:bodyPr/>
                    <a:lstStyle/>
                    <a:p>
                      <a:r>
                        <a:rPr lang="ru-RU" b="1" dirty="0"/>
                        <a:t>Субвенции</a:t>
                      </a:r>
                      <a:r>
                        <a:rPr lang="ru-RU" b="1" baseline="0" dirty="0"/>
                        <a:t> бюджетам муниципальных образований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/>
                        <a:t>240400,0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/>
                        <a:t>242 800,0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/>
                        <a:t>251 800,0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16">
                <a:tc>
                  <a:txBody>
                    <a:bodyPr/>
                    <a:lstStyle/>
                    <a:p>
                      <a:r>
                        <a:rPr lang="ru-RU" dirty="0"/>
                        <a:t>- на осуществление</a:t>
                      </a:r>
                      <a:r>
                        <a:rPr lang="ru-RU" baseline="0" dirty="0"/>
                        <a:t> первичного воинского учета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240 200,0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242 600,0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251 600,0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0879">
                <a:tc>
                  <a:txBody>
                    <a:bodyPr/>
                    <a:lstStyle/>
                    <a:p>
                      <a:r>
                        <a:rPr lang="ru-RU" dirty="0"/>
                        <a:t>- на</a:t>
                      </a:r>
                      <a:r>
                        <a:rPr lang="ru-RU" baseline="0" dirty="0"/>
                        <a:t> определение перечня должностных лиц, уполномоченных составлять протоколы об административных правонарушениях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  <a:p>
                      <a:pPr algn="r"/>
                      <a:r>
                        <a:rPr lang="ru-RU" dirty="0"/>
                        <a:t>200,0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  <a:p>
                      <a:pPr algn="r"/>
                      <a:r>
                        <a:rPr lang="ru-RU" dirty="0"/>
                        <a:t>200,0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  <a:p>
                      <a:pPr algn="r"/>
                      <a:r>
                        <a:rPr lang="ru-RU" dirty="0"/>
                        <a:t>200,0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352">
                <a:tc>
                  <a:txBody>
                    <a:bodyPr/>
                    <a:lstStyle/>
                    <a:p>
                      <a:r>
                        <a:rPr lang="ru-RU" b="1" dirty="0"/>
                        <a:t>Иные межбюджетные трансферты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/>
                        <a:t>521 600,0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616">
                <a:tc>
                  <a:txBody>
                    <a:bodyPr/>
                    <a:lstStyle/>
                    <a:p>
                      <a:r>
                        <a:rPr lang="ru-RU" dirty="0"/>
                        <a:t>- средства</a:t>
                      </a:r>
                      <a:r>
                        <a:rPr lang="ru-RU" baseline="0" dirty="0"/>
                        <a:t> из бюджета РО на приобретение пожарного оборудования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  <a:p>
                      <a:pPr algn="r"/>
                      <a:r>
                        <a:rPr lang="ru-RU" dirty="0"/>
                        <a:t>336 700,0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  <a:p>
                      <a:pPr algn="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  <a:p>
                      <a:pPr algn="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352">
                <a:tc>
                  <a:txBody>
                    <a:bodyPr/>
                    <a:lstStyle/>
                    <a:p>
                      <a:r>
                        <a:rPr lang="ru-RU" dirty="0"/>
                        <a:t>- средства</a:t>
                      </a:r>
                      <a:r>
                        <a:rPr lang="ru-RU" baseline="0" dirty="0"/>
                        <a:t> дорожного фонда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568 700,0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542 100,0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542 100,0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9616">
                <a:tc>
                  <a:txBody>
                    <a:bodyPr/>
                    <a:lstStyle/>
                    <a:p>
                      <a:r>
                        <a:rPr lang="ru-RU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/>
                        <a:t>4 984 600,0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/>
                        <a:t>3 662 800,0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/>
                        <a:t>3 471 800,0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183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815734"/>
              </p:ext>
            </p:extLst>
          </p:nvPr>
        </p:nvGraphicFramePr>
        <p:xfrm>
          <a:off x="1042988" y="1989138"/>
          <a:ext cx="6777037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безвозмездных поступлений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036842"/>
              </p:ext>
            </p:extLst>
          </p:nvPr>
        </p:nvGraphicFramePr>
        <p:xfrm>
          <a:off x="1043608" y="1988840"/>
          <a:ext cx="77048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8632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4. Расходы</a:t>
            </a:r>
          </a:p>
        </p:txBody>
      </p:sp>
    </p:spTree>
    <p:extLst>
      <p:ext uri="{BB962C8B-B14F-4D97-AF65-F5344CB8AC3E}">
        <p14:creationId xmlns:p14="http://schemas.microsoft.com/office/powerpoint/2010/main" val="921059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64513"/>
              </p:ext>
            </p:extLst>
          </p:nvPr>
        </p:nvGraphicFramePr>
        <p:xfrm>
          <a:off x="714348" y="1643050"/>
          <a:ext cx="7816382" cy="4641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5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574615446"/>
                    </a:ext>
                  </a:extLst>
                </a:gridCol>
                <a:gridCol w="1222426">
                  <a:extLst>
                    <a:ext uri="{9D8B030D-6E8A-4147-A177-3AD203B41FA5}">
                      <a16:colId xmlns:a16="http://schemas.microsoft.com/office/drawing/2014/main" val="1098704446"/>
                    </a:ext>
                  </a:extLst>
                </a:gridCol>
              </a:tblGrid>
              <a:tr h="8490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План 2021 год, </a:t>
                      </a:r>
                    </a:p>
                    <a:p>
                      <a:pPr algn="ctr"/>
                      <a:r>
                        <a:rPr lang="ru-RU" sz="1400" dirty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2022 год, 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2023 год, 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49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409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5 694 800,0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5 678 100,0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5 724 500,0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ru-RU" sz="1500" dirty="0"/>
                        <a:t>0107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Выборы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516 300,0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184548"/>
                  </a:ext>
                </a:extLst>
              </a:tr>
              <a:tr h="588079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Резервный</a:t>
                      </a:r>
                      <a:r>
                        <a:rPr lang="ru-RU" sz="1500" baseline="0" dirty="0">
                          <a:latin typeface="+mn-lt"/>
                          <a:cs typeface="Times New Roman" panose="02020603050405020304" pitchFamily="18" charset="0"/>
                        </a:rPr>
                        <a:t> фонд 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1 000,0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1 000,0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1 000,0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169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286 900,0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492 600,0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799 100,0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498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240 200,0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242 600,0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251 600,0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8968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0309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356 700,0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20 000,0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20 000,0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857232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Осуществление расходов по разделам и подразделам</a:t>
            </a:r>
          </a:p>
        </p:txBody>
      </p:sp>
    </p:spTree>
    <p:extLst>
      <p:ext uri="{BB962C8B-B14F-4D97-AF65-F5344CB8AC3E}">
        <p14:creationId xmlns:p14="http://schemas.microsoft.com/office/powerpoint/2010/main" val="1346689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908348"/>
              </p:ext>
            </p:extLst>
          </p:nvPr>
        </p:nvGraphicFramePr>
        <p:xfrm>
          <a:off x="683568" y="1772816"/>
          <a:ext cx="7746085" cy="4964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8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71382315"/>
                    </a:ext>
                  </a:extLst>
                </a:gridCol>
                <a:gridCol w="1337373">
                  <a:extLst>
                    <a:ext uri="{9D8B030D-6E8A-4147-A177-3AD203B41FA5}">
                      <a16:colId xmlns:a16="http://schemas.microsoft.com/office/drawing/2014/main" val="3208830057"/>
                    </a:ext>
                  </a:extLst>
                </a:gridCol>
              </a:tblGrid>
              <a:tr h="8507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План 2021 год, </a:t>
                      </a:r>
                    </a:p>
                    <a:p>
                      <a:pPr algn="ctr"/>
                      <a:r>
                        <a:rPr lang="ru-RU" sz="1400" dirty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2022 год, </a:t>
                      </a:r>
                    </a:p>
                    <a:p>
                      <a:pPr algn="ctr"/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2023 год, </a:t>
                      </a:r>
                    </a:p>
                    <a:p>
                      <a:pPr algn="ctr"/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28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62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0409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(дорожный фонд поселения)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542 100,0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542 100,0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542 100,0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62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0412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(межевание)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100 000,0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50 000,0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50 000,0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877757"/>
                  </a:ext>
                </a:extLst>
              </a:tr>
              <a:tr h="398285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2 365 700,0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1 868 600,0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1 444 700,0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285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0705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10 000,0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10 000,0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10 000,0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285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3 270 000,0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3 355 000,0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3 374 200,0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285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75 000,0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75 000,0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75 000,0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285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Физкультура и спорт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10 000,0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10 000,0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10 000,0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285">
                <a:tc gridSpan="2">
                  <a:txBody>
                    <a:bodyPr/>
                    <a:lstStyle/>
                    <a:p>
                      <a:r>
                        <a:rPr lang="ru-RU" sz="15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/>
                        <a:t>13  468 700,0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/>
                        <a:t>12 345 000,0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/>
                        <a:t>12 302 200,0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Осуществление расходов по разделам и подразделам(продолжение)</a:t>
            </a:r>
          </a:p>
        </p:txBody>
      </p:sp>
    </p:spTree>
    <p:extLst>
      <p:ext uri="{BB962C8B-B14F-4D97-AF65-F5344CB8AC3E}">
        <p14:creationId xmlns:p14="http://schemas.microsoft.com/office/powerpoint/2010/main" val="1489470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568514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Распределение расходов по разделам и подразделам за 2021 год</a:t>
            </a:r>
          </a:p>
        </p:txBody>
      </p:sp>
    </p:spTree>
    <p:extLst>
      <p:ext uri="{BB962C8B-B14F-4D97-AF65-F5344CB8AC3E}">
        <p14:creationId xmlns:p14="http://schemas.microsoft.com/office/powerpoint/2010/main" val="3065251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</a:p>
        </p:txBody>
      </p:sp>
    </p:spTree>
    <p:extLst>
      <p:ext uri="{BB962C8B-B14F-4D97-AF65-F5344CB8AC3E}">
        <p14:creationId xmlns:p14="http://schemas.microsoft.com/office/powerpoint/2010/main" val="13323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Представляем вашему вниманию бюджет Калиновского сельского поселения Азовского района на 2021-2023 год.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предназначен, прежде всего, для жителей, не обладающих специальными знаниями в сфере бюджетного законодательства. Информация, представленная в данной презентации, знакомит жителей с основными характеристиками бюджета поселения.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Калиновского 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сектором экономики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финансов администрации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сельского поселения	                 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К.Н.Косых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Уважаемые жители Калиновского сельского поселения!</a:t>
            </a:r>
          </a:p>
        </p:txBody>
      </p:sp>
    </p:spTree>
    <p:extLst>
      <p:ext uri="{BB962C8B-B14F-4D97-AF65-F5344CB8AC3E}">
        <p14:creationId xmlns:p14="http://schemas.microsoft.com/office/powerpoint/2010/main" val="371633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168840" cy="497964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marL="6858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Калиновского сельского поселения Азовского района на 2021 год и плановый период 2022-2023г.г. утвержден решением Собрания депутатов Калиновского сельского поселения от 28.12.2020 г. № 113. </a:t>
            </a:r>
          </a:p>
          <a:p>
            <a:pPr marL="6858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на 2021 год в сумме 13 468,7тыс. руб., </a:t>
            </a:r>
          </a:p>
          <a:p>
            <a:pPr marL="6858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расходам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2021год  в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13 468,7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Основные показатели</a:t>
            </a: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31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/>
          <a:lstStyle/>
          <a:p>
            <a:pPr marL="68580" indent="0">
              <a:buNone/>
            </a:pPr>
            <a:r>
              <a:rPr lang="ru-RU" dirty="0"/>
              <a:t>	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бюджета Калиновского сельского поселения состоят из следующих поступлений: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( единый сельскохозяйственный налог) 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(налог на имущество физических лиц, земельный налог)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за совершение нотариальных действий</a:t>
            </a:r>
            <a:endParaRPr lang="ru-RU" sz="1900" dirty="0"/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1. Налоговые доходы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81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396815"/>
              </p:ext>
            </p:extLst>
          </p:nvPr>
        </p:nvGraphicFramePr>
        <p:xfrm>
          <a:off x="571472" y="1285860"/>
          <a:ext cx="8247858" cy="433397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27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6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645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План</a:t>
                      </a:r>
                      <a:r>
                        <a:rPr lang="ru-RU" sz="1400" b="1" baseline="0" dirty="0"/>
                        <a:t> 2021 год</a:t>
                      </a:r>
                      <a:endParaRPr lang="ru-RU" sz="1400" b="1" dirty="0"/>
                    </a:p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План</a:t>
                      </a:r>
                      <a:r>
                        <a:rPr lang="ru-RU" sz="1400" b="1" baseline="0" dirty="0"/>
                        <a:t> 2022 год</a:t>
                      </a:r>
                      <a:endParaRPr lang="ru-RU" sz="1400" b="1" dirty="0"/>
                    </a:p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План</a:t>
                      </a:r>
                      <a:r>
                        <a:rPr lang="ru-RU" sz="1400" b="1" baseline="0" dirty="0"/>
                        <a:t> 2023 год</a:t>
                      </a:r>
                      <a:endParaRPr lang="ru-RU" sz="1400" b="1" dirty="0"/>
                    </a:p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500" b="1" dirty="0"/>
                        <a:t>Налоги на прибыль,</a:t>
                      </a:r>
                      <a:r>
                        <a:rPr lang="ru-RU" sz="1500" b="1" baseline="0" dirty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/>
                        <a:t>497 800,0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547 500,0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549 400,0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563">
                <a:tc>
                  <a:txBody>
                    <a:bodyPr/>
                    <a:lstStyle/>
                    <a:p>
                      <a:r>
                        <a:rPr lang="ru-RU" sz="1400" dirty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497 800,0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547 500,0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549 400,0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259">
                <a:tc>
                  <a:txBody>
                    <a:bodyPr/>
                    <a:lstStyle/>
                    <a:p>
                      <a:r>
                        <a:rPr lang="ru-RU" sz="1500" b="1" dirty="0"/>
                        <a:t>Налоги на совокупный доход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/>
                        <a:t>3 494 900,0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/>
                        <a:t>3 634 600,0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/>
                        <a:t>3 780 000,0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sz="1400" dirty="0"/>
                        <a:t>- ЕСХН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3 494 900,0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3 634 600,0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3 780 000,0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808">
                <a:tc>
                  <a:txBody>
                    <a:bodyPr/>
                    <a:lstStyle/>
                    <a:p>
                      <a:r>
                        <a:rPr lang="ru-RU" sz="1500" b="1" i="0" dirty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dirty="0"/>
                        <a:t>4 470 000,0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4 477 800,0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4 477 800,0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400"/>
                        <a:t>- налог </a:t>
                      </a:r>
                      <a:r>
                        <a:rPr lang="ru-RU" sz="1400" dirty="0"/>
                        <a:t>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195 200,0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203 000,0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203 000,0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793">
                <a:tc>
                  <a:txBody>
                    <a:bodyPr/>
                    <a:lstStyle/>
                    <a:p>
                      <a:r>
                        <a:rPr lang="ru-RU" sz="1400" dirty="0"/>
                        <a:t>- земельный 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4 274 800,0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4 274 800,0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4 274 800,0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400" b="1" i="0" dirty="0"/>
                        <a:t>Государственная пошлина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>
                          <a:latin typeface="+mn-lt"/>
                          <a:cs typeface="Times New Roman" panose="02020603050405020304" pitchFamily="18" charset="0"/>
                        </a:rPr>
                        <a:t>21 400,0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>
                          <a:latin typeface="+mn-lt"/>
                          <a:cs typeface="Times New Roman" panose="02020603050405020304" pitchFamily="18" charset="0"/>
                        </a:rPr>
                        <a:t>22 300,0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>
                          <a:latin typeface="+mn-lt"/>
                          <a:cs typeface="Times New Roman" panose="02020603050405020304" pitchFamily="18" charset="0"/>
                        </a:rPr>
                        <a:t>23 200,0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9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Государственная пошлина за совершение нотариальных действий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atin typeface="+mn-lt"/>
                          <a:cs typeface="Times New Roman" panose="02020603050405020304" pitchFamily="18" charset="0"/>
                        </a:rPr>
                        <a:t>21 400,0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atin typeface="+mn-lt"/>
                          <a:cs typeface="Times New Roman" panose="02020603050405020304" pitchFamily="18" charset="0"/>
                        </a:rPr>
                        <a:t>22 300,0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atin typeface="+mn-lt"/>
                          <a:cs typeface="Times New Roman" panose="02020603050405020304" pitchFamily="18" charset="0"/>
                        </a:rPr>
                        <a:t>23 200,0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500" b="1" dirty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8 484 100,0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8 682 200,0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8 830 400,0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696744" cy="504056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</a:p>
        </p:txBody>
      </p:sp>
    </p:spTree>
    <p:extLst>
      <p:ext uri="{BB962C8B-B14F-4D97-AF65-F5344CB8AC3E}">
        <p14:creationId xmlns:p14="http://schemas.microsoft.com/office/powerpoint/2010/main" val="265290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982199"/>
              </p:ext>
            </p:extLst>
          </p:nvPr>
        </p:nvGraphicFramePr>
        <p:xfrm>
          <a:off x="683568" y="1447800"/>
          <a:ext cx="8103274" cy="505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71480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налоговых доходов</a:t>
            </a:r>
          </a:p>
        </p:txBody>
      </p:sp>
    </p:spTree>
    <p:extLst>
      <p:ext uri="{BB962C8B-B14F-4D97-AF65-F5344CB8AC3E}">
        <p14:creationId xmlns:p14="http://schemas.microsoft.com/office/powerpoint/2010/main" val="2353740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бюджета Калиновского сельского поселения состоят из следующих поступлений: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и компенсации затрат государства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2. Неналоговые 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6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656715"/>
              </p:ext>
            </p:extLst>
          </p:nvPr>
        </p:nvGraphicFramePr>
        <p:xfrm>
          <a:off x="971601" y="1628800"/>
          <a:ext cx="6886548" cy="365758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50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5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5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5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4153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План</a:t>
                      </a:r>
                      <a:r>
                        <a:rPr lang="ru-RU" sz="1600" baseline="0" dirty="0"/>
                        <a:t> 2021 год</a:t>
                      </a:r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План</a:t>
                      </a:r>
                      <a:r>
                        <a:rPr lang="ru-RU" sz="1600" b="1" baseline="0" dirty="0"/>
                        <a:t> 2022 год</a:t>
                      </a:r>
                      <a:endParaRPr lang="ru-RU" sz="1600" b="1" dirty="0"/>
                    </a:p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План</a:t>
                      </a:r>
                      <a:r>
                        <a:rPr lang="ru-RU" sz="1600" b="1" baseline="0" dirty="0"/>
                        <a:t> 2023 год</a:t>
                      </a:r>
                      <a:endParaRPr lang="ru-RU" sz="1600" b="1" dirty="0"/>
                    </a:p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28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компенсации затрат государства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0280">
                <a:tc>
                  <a:txBody>
                    <a:bodyPr/>
                    <a:lstStyle/>
                    <a:p>
                      <a:endParaRPr lang="ru-RU" sz="1600" dirty="0"/>
                    </a:p>
                    <a:p>
                      <a:r>
                        <a:rPr lang="ru-RU" sz="1600" dirty="0"/>
                        <a:t>Штрафы, зачисляемые в бюджет поселения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874">
                <a:tc>
                  <a:txBody>
                    <a:bodyPr/>
                    <a:lstStyle/>
                    <a:p>
                      <a:endParaRPr lang="ru-RU" sz="1600" b="1" dirty="0"/>
                    </a:p>
                    <a:p>
                      <a:r>
                        <a:rPr lang="ru-RU" sz="1600" b="1" dirty="0"/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/>
                        <a:t>0,00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неналоговых доходов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00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6"/>
            <a:ext cx="6777317" cy="2808311"/>
          </a:xfrm>
        </p:spPr>
        <p:txBody>
          <a:bodyPr>
            <a:normAutofit/>
          </a:bodyPr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7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Калиновского сельского поселения от безвозмездных поступлений состоят 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7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</a:p>
          <a:p>
            <a:pPr lvl="0">
              <a:buClr>
                <a:srgbClr val="94C600"/>
              </a:buClr>
            </a:pPr>
            <a:r>
              <a:rPr lang="ru-RU" sz="17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учета, на определение перечня лиц, уполномоченных составлять протоколы об административных правонарушениях)</a:t>
            </a:r>
          </a:p>
          <a:p>
            <a:pPr lvl="0">
              <a:buClr>
                <a:srgbClr val="94C600"/>
              </a:buClr>
            </a:pPr>
            <a:r>
              <a:rPr lang="ru-RU" sz="17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(из бюджетов Ростовской области  и Азовского района)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3. Безвозмездные поступления</a:t>
            </a: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31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2493</TotalTime>
  <Words>856</Words>
  <Application>Microsoft Office PowerPoint</Application>
  <PresentationFormat>Экран (4:3)</PresentationFormat>
  <Paragraphs>269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Calibri</vt:lpstr>
      <vt:lpstr>Cambria</vt:lpstr>
      <vt:lpstr>Rockwell</vt:lpstr>
      <vt:lpstr>Times New Roman</vt:lpstr>
      <vt:lpstr>Wingdings 2</vt:lpstr>
      <vt:lpstr>Бумажная</vt:lpstr>
      <vt:lpstr>БЮДЖЕТ ДЛЯ ГРАЖДАН</vt:lpstr>
      <vt:lpstr>Уважаемые жители Калиновского сельского поселения!</vt:lpstr>
      <vt:lpstr>Основные показатели</vt:lpstr>
      <vt:lpstr>1. Налоговые доходы</vt:lpstr>
      <vt:lpstr>Поступление налоговых доходов</vt:lpstr>
      <vt:lpstr>Распределение налоговых доходов</vt:lpstr>
      <vt:lpstr>2. Неналоговые доходы</vt:lpstr>
      <vt:lpstr>Поступление неналоговых доходов</vt:lpstr>
      <vt:lpstr>3. Безвозмездные поступления</vt:lpstr>
      <vt:lpstr>Доходы от безвозмездных  поступлений</vt:lpstr>
      <vt:lpstr>Распределение безвозмездных поступлений</vt:lpstr>
      <vt:lpstr>4.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Распределение расходов по разделам и подразделам за 2021 год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Ксения Косых</cp:lastModifiedBy>
  <cp:revision>499</cp:revision>
  <dcterms:created xsi:type="dcterms:W3CDTF">2014-05-15T13:46:29Z</dcterms:created>
  <dcterms:modified xsi:type="dcterms:W3CDTF">2021-01-09T17:34:55Z</dcterms:modified>
</cp:coreProperties>
</file>