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2025</a:t>
            </a:r>
            <a:endParaRPr lang="ru-RU" dirty="0" smtClean="0"/>
          </a:p>
        </c:rich>
      </c:tx>
      <c:layout>
        <c:manualLayout>
          <c:xMode val="edge"/>
          <c:yMode val="edge"/>
          <c:x val="0.40793869243468805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2025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0B-4170-B002-9630BBD8E8F8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0B-4170-B002-9630BBD8E8F8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0B-4170-B002-9630BBD8E8F8}"/>
              </c:ext>
            </c:extLst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B-4170-B002-9630BBD8E8F8}"/>
                </c:ext>
              </c:extLst>
            </c:dLbl>
            <c:dLbl>
              <c:idx val="1"/>
              <c:layout>
                <c:manualLayout>
                  <c:x val="-8.8574511088981948E-3"/>
                  <c:y val="6.2502260253803302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B-4170-B002-9630BBD8E8F8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698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B-4170-B002-9630BBD8E8F8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B-4170-B002-9630BBD8E8F8}"/>
                </c:ext>
              </c:extLst>
            </c:dLbl>
            <c:dLbl>
              <c:idx val="4"/>
              <c:layout>
                <c:manualLayout>
                  <c:x val="1.9019966497492248E-2"/>
                  <c:y val="-0.21080661638136641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B-4170-B002-9630BBD8E8F8}"/>
                </c:ext>
              </c:extLst>
            </c:dLbl>
            <c:dLbl>
              <c:idx val="5"/>
              <c:layout>
                <c:manualLayout>
                  <c:x val="2.6680347848630818E-2"/>
                  <c:y val="-6.702793415385617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B-4170-B002-9630BBD8E8F8}"/>
                </c:ext>
              </c:extLst>
            </c:dLbl>
            <c:dLbl>
              <c:idx val="6"/>
              <c:layout>
                <c:manualLayout>
                  <c:x val="3.5351958854724787E-2"/>
                  <c:y val="-6.703460728413117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B-4170-B002-9630BBD8E8F8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0.11600000000000001</c:v>
                </c:pt>
                <c:pt idx="1">
                  <c:v>0.437</c:v>
                </c:pt>
                <c:pt idx="2">
                  <c:v>0.42199999999999999</c:v>
                </c:pt>
                <c:pt idx="3">
                  <c:v>2.3E-2</c:v>
                </c:pt>
                <c:pt idx="4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0B-4170-B002-9630BBD8E8F8}"/>
            </c:ext>
          </c:extLst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46"/>
          <c:w val="0.53419909025139178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53"/>
          <c:w val="0.33131706378466463"/>
          <c:h val="0.77101123320698028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2025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16-4D7D-B60B-81ECB3602C1E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6-4D7D-B60B-81ECB3602C1E}"/>
              </c:ext>
            </c:extLst>
          </c:dPt>
          <c:dPt>
            <c:idx val="2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16-4D7D-B60B-81ECB3602C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0.67600000000000005</c:v>
                </c:pt>
                <c:pt idx="2">
                  <c:v>6.3E-2</c:v>
                </c:pt>
                <c:pt idx="3">
                  <c:v>0.26100000000000001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16-4D7D-B60B-81ECB3602C1E}"/>
            </c:ext>
          </c:extLst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вес, 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explosion val="15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FB-4D78-BFD8-FC2D601CABD2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B-4D78-BFD8-FC2D601CABD2}"/>
              </c:ext>
            </c:extLst>
          </c:dPt>
          <c:dPt>
            <c:idx val="3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FB-4D78-BFD8-FC2D601CABD2}"/>
              </c:ext>
            </c:extLst>
          </c:dPt>
          <c:dPt>
            <c:idx val="4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B-4D78-BFD8-FC2D601CABD2}"/>
              </c:ext>
            </c:extLst>
          </c:dPt>
          <c:dPt>
            <c:idx val="8"/>
            <c:explosion val="10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FB-4D78-BFD8-FC2D601CABD2}"/>
              </c:ext>
            </c:extLst>
          </c:dPt>
          <c:dPt>
            <c:idx val="10"/>
            <c:explosion val="13"/>
          </c:dPt>
          <c:dLbls>
            <c:dLbl>
              <c:idx val="0"/>
              <c:layout>
                <c:manualLayout>
                  <c:x val="8.8320392242637255E-2"/>
                  <c:y val="-2.06496062992125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B-4D78-BFD8-FC2D601CABD2}"/>
                </c:ext>
              </c:extLst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B-4D78-BFD8-FC2D601CABD2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B-4D78-BFD8-FC2D601CABD2}"/>
                </c:ext>
              </c:extLst>
            </c:dLbl>
            <c:dLbl>
              <c:idx val="6"/>
              <c:layout>
                <c:manualLayout>
                  <c:x val="-0.11624337756391605"/>
                  <c:y val="7.1149168853893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FB-4D78-BFD8-FC2D601CABD2}"/>
                </c:ext>
              </c:extLst>
            </c:dLbl>
            <c:dLbl>
              <c:idx val="7"/>
              <c:layout>
                <c:manualLayout>
                  <c:x val="-9.4537826868864375E-2"/>
                  <c:y val="-2.19328521434820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FB-4D78-BFD8-FC2D601CABD2}"/>
                </c:ext>
              </c:extLst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B-4D78-BFD8-FC2D601CABD2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FB-4D78-BFD8-FC2D601CABD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0104</c:v>
                </c:pt>
                <c:pt idx="1">
                  <c:v>0106</c:v>
                </c:pt>
                <c:pt idx="2">
                  <c:v>0111</c:v>
                </c:pt>
                <c:pt idx="3">
                  <c:v>0113</c:v>
                </c:pt>
                <c:pt idx="4">
                  <c:v>0203</c:v>
                </c:pt>
                <c:pt idx="5">
                  <c:v>0310</c:v>
                </c:pt>
                <c:pt idx="6">
                  <c:v>0314</c:v>
                </c:pt>
                <c:pt idx="7">
                  <c:v>0412</c:v>
                </c:pt>
                <c:pt idx="8">
                  <c:v>0502</c:v>
                </c:pt>
                <c:pt idx="9">
                  <c:v>0503</c:v>
                </c:pt>
                <c:pt idx="10">
                  <c:v>0705</c:v>
                </c:pt>
                <c:pt idx="11">
                  <c:v>0801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0.48599999999999999</c:v>
                </c:pt>
                <c:pt idx="1">
                  <c:v>0.01</c:v>
                </c:pt>
                <c:pt idx="2">
                  <c:v>5.9999999999999995E-4</c:v>
                </c:pt>
                <c:pt idx="3">
                  <c:v>1.2999999999999999E-2</c:v>
                </c:pt>
                <c:pt idx="4">
                  <c:v>2.3E-2</c:v>
                </c:pt>
                <c:pt idx="5">
                  <c:v>0.01</c:v>
                </c:pt>
                <c:pt idx="6">
                  <c:v>2E-3</c:v>
                </c:pt>
                <c:pt idx="7">
                  <c:v>1E-3</c:v>
                </c:pt>
                <c:pt idx="8">
                  <c:v>1.9E-2</c:v>
                </c:pt>
                <c:pt idx="9">
                  <c:v>0.214</c:v>
                </c:pt>
                <c:pt idx="10">
                  <c:v>5.9999999999999995E-4</c:v>
                </c:pt>
                <c:pt idx="11">
                  <c:v>0.20799999999999999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FB-4D78-BFD8-FC2D601CABD2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03179984446389"/>
          <c:h val="0.9624466316710412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Утвержденный бюджет </a:t>
            </a:r>
            <a:r>
              <a:rPr lang="ru-RU" b="1" dirty="0"/>
              <a:t>Калиновского сельского поселения Азовского района </a:t>
            </a:r>
          </a:p>
          <a:p>
            <a:pPr algn="ctr"/>
            <a:r>
              <a:rPr lang="ru-RU" b="1" dirty="0"/>
              <a:t>на </a:t>
            </a:r>
            <a:r>
              <a:rPr lang="ru-RU" b="1" dirty="0" smtClean="0"/>
              <a:t>2025год </a:t>
            </a:r>
            <a:r>
              <a:rPr lang="ru-RU" b="1" dirty="0"/>
              <a:t>и плановый период </a:t>
            </a:r>
            <a:r>
              <a:rPr lang="ru-RU" b="1" dirty="0" smtClean="0"/>
              <a:t>2026-2027 </a:t>
            </a:r>
            <a:r>
              <a:rPr lang="ru-RU" b="1" dirty="0"/>
              <a:t>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7907050"/>
              </p:ext>
            </p:extLst>
          </p:nvPr>
        </p:nvGraphicFramePr>
        <p:xfrm>
          <a:off x="251520" y="538480"/>
          <a:ext cx="8496944" cy="733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4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881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2025 </a:t>
                      </a:r>
                      <a:r>
                        <a:rPr lang="ru-RU" baseline="0" dirty="0"/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2026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2027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Дотации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298 000,00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818 500,0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585 800,0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Дотации на выравнивание</a:t>
                      </a:r>
                      <a:r>
                        <a:rPr lang="ru-RU" b="0" baseline="0" dirty="0" smtClean="0"/>
                        <a:t> бюджетной обеспеченности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703 400,00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818 500,00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585 800,00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Дотации на поддержку мер по обеспечению сбалансированности бюджетов (культура)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694 600,00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Субсидии бюджетам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51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Субсидии бюджетам на развитие сети учреждений </a:t>
                      </a:r>
                      <a:r>
                        <a:rPr lang="ru-RU" b="0" dirty="0" err="1" smtClean="0"/>
                        <a:t>культурно-досугового</a:t>
                      </a:r>
                      <a:r>
                        <a:rPr lang="ru-RU" b="0" dirty="0" smtClean="0"/>
                        <a:t> типа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Субвенции</a:t>
                      </a:r>
                      <a:r>
                        <a:rPr lang="ru-RU" b="1" baseline="0" dirty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411 000,00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448 400,00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464 100,00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 осуществление</a:t>
                      </a:r>
                      <a:r>
                        <a:rPr lang="ru-RU" baseline="0" dirty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410 800,00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448 200,00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463 900,00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</a:t>
                      </a:r>
                      <a:r>
                        <a:rPr lang="ru-RU" baseline="0" dirty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1695700,00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1926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6 504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266 900,0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049 900,00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9339395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4. Расходы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6952839"/>
              </p:ext>
            </p:extLst>
          </p:nvPr>
        </p:nvGraphicFramePr>
        <p:xfrm>
          <a:off x="714348" y="1643050"/>
          <a:ext cx="7816382" cy="622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1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189740854"/>
                    </a:ext>
                  </a:extLst>
                </a:gridCol>
                <a:gridCol w="1150418">
                  <a:extLst>
                    <a:ext uri="{9D8B030D-6E8A-4147-A177-3AD203B41FA5}">
                      <a16:colId xmlns:a16="http://schemas.microsoft.com/office/drawing/2014/main" xmlns="" val="2140047666"/>
                    </a:ext>
                  </a:extLst>
                </a:gridCol>
              </a:tblGrid>
              <a:tr h="8490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8 537 500,00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8 513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8 524 200,00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деятельности финансовых органов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169 500,00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</a:t>
                      </a:r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631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Главы администрации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8955041"/>
                  </a:ext>
                </a:extLst>
              </a:tr>
              <a:tr h="65659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468 100,00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845 4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410 800,00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448 200,00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463 900,00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7623632"/>
              </p:ext>
            </p:extLst>
          </p:nvPr>
        </p:nvGraphicFramePr>
        <p:xfrm>
          <a:off x="642910" y="1142984"/>
          <a:ext cx="7746085" cy="461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4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6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476193804"/>
                    </a:ext>
                  </a:extLst>
                </a:gridCol>
                <a:gridCol w="1285885">
                  <a:extLst>
                    <a:ext uri="{9D8B030D-6E8A-4147-A177-3AD203B41FA5}">
                      <a16:colId xmlns:a16="http://schemas.microsoft.com/office/drawing/2014/main" xmlns="" val="209191245"/>
                    </a:ext>
                  </a:extLst>
                </a:gridCol>
              </a:tblGrid>
              <a:tr h="961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2025 </a:t>
                      </a:r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44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5802088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3 751 600,00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2 004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/>
                        <a:t>10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3 650 000,0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2 906 400,0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2 630 000,0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230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</a:t>
                      </a:r>
                      <a:r>
                        <a:rPr lang="ru-RU" sz="1500" baseline="0" dirty="0" smtClean="0"/>
                        <a:t>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102">
                <a:tc gridSpan="2">
                  <a:txBody>
                    <a:bodyPr/>
                    <a:lstStyle/>
                    <a:p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17 555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14 683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14 888 100,0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916955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Распределение расходов по разделам и подразделам за </a:t>
            </a:r>
            <a:r>
              <a:rPr lang="ru-RU" sz="2800" b="1" dirty="0" smtClean="0">
                <a:solidFill>
                  <a:srgbClr val="002060"/>
                </a:solidFill>
              </a:rPr>
              <a:t>2025 </a:t>
            </a:r>
            <a:r>
              <a:rPr lang="ru-RU" sz="2800" b="1" dirty="0">
                <a:solidFill>
                  <a:srgbClr val="00206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Представляю вашему вниманию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 Азовского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Калиновского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 администрации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	   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Н.В.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амохина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джет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 Азовского района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2026-2027гг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рассмотрен Собранием депутатов Калиновского сельского поселения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17 555,0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17 555,0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14 683,9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14 683,9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 доходам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14 888,1 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14 888,1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Основные показатели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(единый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Налоговые доходы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188" y="4429132"/>
            <a:ext cx="2202671" cy="188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711" y="4429132"/>
            <a:ext cx="2209496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478" y="4429132"/>
            <a:ext cx="2440224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39" y="4429132"/>
            <a:ext cx="2288079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0725200"/>
              </p:ext>
            </p:extLst>
          </p:nvPr>
        </p:nvGraphicFramePr>
        <p:xfrm>
          <a:off x="571472" y="1285860"/>
          <a:ext cx="8247858" cy="41006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400" b="1" baseline="0" dirty="0" smtClean="0"/>
                        <a:t>2025 </a:t>
                      </a:r>
                      <a:r>
                        <a:rPr lang="ru-RU" sz="1400" b="1" baseline="0" dirty="0"/>
                        <a:t>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прибыль,</a:t>
                      </a:r>
                      <a:r>
                        <a:rPr lang="ru-RU" sz="1500" b="1" baseline="0" dirty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1 280 400,0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313 700,0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300,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1 280 400,0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</a:t>
                      </a:r>
                      <a:r>
                        <a:rPr lang="ru-RU" sz="15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389 300,0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4 829 900,0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5 023 100,0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5 224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4 829 900,0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5 023 100,0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5 224 000,0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921 700,00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061 200,00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dirty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259 200,00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280 400,00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776">
                <a:tc>
                  <a:txBody>
                    <a:bodyPr/>
                    <a:lstStyle/>
                    <a:p>
                      <a:r>
                        <a:rPr lang="ru-RU" sz="1400" dirty="0"/>
                        <a:t>- земельный </a:t>
                      </a:r>
                      <a:r>
                        <a:rPr lang="ru-RU" sz="1400" dirty="0" smtClean="0"/>
                        <a:t>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662 500,00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791 600,00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4 924 700,00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18 300,00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Государственная пошлина за совершение нотариальных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18 300,00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11 050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11 417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11 838 200,00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4516147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(работ)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компенсации затрат государства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платежи, зачисляемые в бюджеты сельских поселений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Неналоговые 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3648667"/>
              </p:ext>
            </p:extLst>
          </p:nvPr>
        </p:nvGraphicFramePr>
        <p:xfrm>
          <a:off x="971601" y="1628800"/>
          <a:ext cx="6886548" cy="46678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smtClean="0"/>
                        <a:t>2025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платежи, зачисляемые в бюджеты сельских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874"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>
            <a:normAutofit fontScale="92500" lnSpcReduction="10000"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от безвозмездных поступлений состоят 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Ростовской области  и Азовского района</a:t>
            </a:r>
            <a:r>
              <a:rPr lang="ru-RU" sz="18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 smtClean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Безвозмездные поступления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2706</TotalTime>
  <Words>673</Words>
  <Application>Microsoft Office PowerPoint</Application>
  <PresentationFormat>Экран (4:3)</PresentationFormat>
  <Paragraphs>279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2025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528</cp:revision>
  <dcterms:created xsi:type="dcterms:W3CDTF">2014-05-15T13:46:29Z</dcterms:created>
  <dcterms:modified xsi:type="dcterms:W3CDTF">2025-01-21T09:13:06Z</dcterms:modified>
</cp:coreProperties>
</file>